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273" r:id="rId5"/>
    <p:sldId id="274" r:id="rId6"/>
    <p:sldId id="275" r:id="rId7"/>
    <p:sldId id="276" r:id="rId8"/>
    <p:sldId id="277" r:id="rId9"/>
    <p:sldId id="280" r:id="rId10"/>
    <p:sldId id="279" r:id="rId11"/>
    <p:sldId id="278" r:id="rId12"/>
    <p:sldId id="281"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CAC8C46-9573-BDD7-5964-CA471BC00569}" name="Jesse Troublefield" initials="JT" userId="S::jesse.troublefield@cpa.texas.gov::d14b4bae-d358-4f04-a390-43c429963da5" providerId="AD"/>
  <p188:author id="{6126D45C-71D1-DF2B-0B8E-49E67D6C38AE}" name="Jesse Troublefield" initials="JT" userId="S::Jesse.Troublefield@cpa.texas.gov::d14b4bae-d358-4f04-a390-43c429963da5" providerId="AD"/>
  <p188:author id="{D1F26BC5-A1C8-191C-8A4A-D1BB854E96A5}" name="Brian Wellborn" initials="BW" userId="S::brian.wellborn@cpa.texas.gov::ac3581a5-6848-4c7f-86a3-1a1d1a894f98" providerId="AD"/>
  <p188:author id="{C83FA9C5-D725-1087-1DDE-C380689294E1}" name="Spencer Grubbs" initials="SG" userId="S::Spencer.Grubbs@cpa.texas.gov::19a1954b-4af4-4251-9806-ea847178a506" providerId="AD"/>
  <p188:author id="{EEA3C9EA-0F20-D255-0C9D-0C6BB08D9188}" name="Andrea Pacheco" initials="AP" userId="S::Andrea.Pacheco@cpa.texas.gov::7bc38278-f3a9-4cc9-9770-abe7bb8a08d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9" autoAdjust="0"/>
    <p:restoredTop sz="86358" autoAdjust="0"/>
  </p:normalViewPr>
  <p:slideViewPr>
    <p:cSldViewPr snapToGrid="0">
      <p:cViewPr varScale="1">
        <p:scale>
          <a:sx n="71" d="100"/>
          <a:sy n="71" d="100"/>
        </p:scale>
        <p:origin x="1147" y="4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0CB67F-F693-4FB1-9E4C-66593532C00D}" type="datetimeFigureOut">
              <a:rPr lang="en-US" smtClean="0"/>
              <a:t>3/29/2024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A40BD7-3BBB-4730-A4FD-23F4130EEB9B}" type="slidenum">
              <a:rPr lang="en-US" smtClean="0"/>
              <a:t>‹#›</a:t>
            </a:fld>
            <a:endParaRPr lang="en-US"/>
          </a:p>
        </p:txBody>
      </p:sp>
    </p:spTree>
    <p:extLst>
      <p:ext uri="{BB962C8B-B14F-4D97-AF65-F5344CB8AC3E}">
        <p14:creationId xmlns:p14="http://schemas.microsoft.com/office/powerpoint/2010/main" val="624183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7AD16B7-E2B3-4C51-9CF7-224BB5D07089}" type="datetimeFigureOut">
              <a:rPr lang="en-US" smtClean="0"/>
              <a:t>3/29/2024</a:t>
            </a:fld>
            <a:endParaRPr lang="en-US"/>
          </a:p>
        </p:txBody>
      </p:sp>
      <p:sp>
        <p:nvSpPr>
          <p:cNvPr id="5" name="Footer Placeholder 4">
            <a:extLst>
              <a:ext uri="{C183D7F6-B498-43B3-948B-1728B52AA6E4}">
                <adec:decorative xmlns:adec="http://schemas.microsoft.com/office/drawing/2017/decorative" val="0"/>
              </a:ext>
            </a:extLst>
          </p:cNvPr>
          <p:cNvSpPr>
            <a:spLocks noGrp="1"/>
          </p:cNvSpPr>
          <p:nvPr>
            <p:ph type="ftr" sz="quarter" idx="11"/>
          </p:nvPr>
        </p:nvSpPr>
        <p:spPr/>
        <p:txBody>
          <a:bodyPr/>
          <a:lstStyle/>
          <a:p>
            <a:endParaRPr lang="en-US" dirty="0"/>
          </a:p>
        </p:txBody>
      </p:sp>
      <p:sp>
        <p:nvSpPr>
          <p:cNvPr id="6" name="Slide Number Placeholder 5">
            <a:extLst>
              <a:ext uri="{C183D7F6-B498-43B3-948B-1728B52AA6E4}">
                <adec:decorative xmlns:adec="http://schemas.microsoft.com/office/drawing/2017/decorative" val="0"/>
              </a:ext>
            </a:extLst>
          </p:cNvPr>
          <p:cNvSpPr>
            <a:spLocks noGrp="1"/>
          </p:cNvSpPr>
          <p:nvPr>
            <p:ph type="sldNum" sz="quarter" idx="12"/>
          </p:nvPr>
        </p:nvSpPr>
        <p:spPr/>
        <p:txBody>
          <a:bodyPr/>
          <a:lstStyle/>
          <a:p>
            <a:fld id="{AAF2DD06-F2D6-484F-A0AA-5206734F513B}" type="slidenum">
              <a:rPr lang="en-US" smtClean="0"/>
              <a:t>‹#›</a:t>
            </a:fld>
            <a:endParaRPr lang="en-US"/>
          </a:p>
        </p:txBody>
      </p:sp>
    </p:spTree>
    <p:extLst>
      <p:ext uri="{BB962C8B-B14F-4D97-AF65-F5344CB8AC3E}">
        <p14:creationId xmlns:p14="http://schemas.microsoft.com/office/powerpoint/2010/main" val="751438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AD16B7-E2B3-4C51-9CF7-224BB5D07089}" type="datetimeFigureOut">
              <a:rPr lang="en-US" smtClean="0"/>
              <a:t>3/29/2024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F2DD06-F2D6-484F-A0AA-5206734F513B}" type="slidenum">
              <a:rPr lang="en-US" smtClean="0"/>
              <a:t>‹#›</a:t>
            </a:fld>
            <a:endParaRPr lang="en-US"/>
          </a:p>
        </p:txBody>
      </p:sp>
    </p:spTree>
    <p:extLst>
      <p:ext uri="{BB962C8B-B14F-4D97-AF65-F5344CB8AC3E}">
        <p14:creationId xmlns:p14="http://schemas.microsoft.com/office/powerpoint/2010/main" val="271062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AD16B7-E2B3-4C51-9CF7-224BB5D07089}" type="datetimeFigureOut">
              <a:rPr lang="en-US" smtClean="0"/>
              <a:t>3/29/2024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F2DD06-F2D6-484F-A0AA-5206734F513B}" type="slidenum">
              <a:rPr lang="en-US" smtClean="0"/>
              <a:t>‹#›</a:t>
            </a:fld>
            <a:endParaRPr lang="en-US"/>
          </a:p>
        </p:txBody>
      </p:sp>
    </p:spTree>
    <p:extLst>
      <p:ext uri="{BB962C8B-B14F-4D97-AF65-F5344CB8AC3E}">
        <p14:creationId xmlns:p14="http://schemas.microsoft.com/office/powerpoint/2010/main" val="3748923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AD16B7-E2B3-4C51-9CF7-224BB5D07089}" type="datetimeFigureOut">
              <a:rPr lang="en-US" smtClean="0"/>
              <a:t>3/29/2024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F2DD06-F2D6-484F-A0AA-5206734F513B}" type="slidenum">
              <a:rPr lang="en-US" smtClean="0"/>
              <a:t>‹#›</a:t>
            </a:fld>
            <a:endParaRPr lang="en-US"/>
          </a:p>
        </p:txBody>
      </p:sp>
    </p:spTree>
    <p:extLst>
      <p:ext uri="{BB962C8B-B14F-4D97-AF65-F5344CB8AC3E}">
        <p14:creationId xmlns:p14="http://schemas.microsoft.com/office/powerpoint/2010/main" val="1613271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AD16B7-E2B3-4C51-9CF7-224BB5D07089}" type="datetimeFigureOut">
              <a:rPr lang="en-US" smtClean="0"/>
              <a:t>3/29/2024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F2DD06-F2D6-484F-A0AA-5206734F513B}" type="slidenum">
              <a:rPr lang="en-US" smtClean="0"/>
              <a:t>‹#›</a:t>
            </a:fld>
            <a:endParaRPr lang="en-US"/>
          </a:p>
        </p:txBody>
      </p:sp>
    </p:spTree>
    <p:extLst>
      <p:ext uri="{BB962C8B-B14F-4D97-AF65-F5344CB8AC3E}">
        <p14:creationId xmlns:p14="http://schemas.microsoft.com/office/powerpoint/2010/main" val="449999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AD16B7-E2B3-4C51-9CF7-224BB5D07089}" type="datetimeFigureOut">
              <a:rPr lang="en-US" smtClean="0"/>
              <a:t>3/29/2024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F2DD06-F2D6-484F-A0AA-5206734F513B}" type="slidenum">
              <a:rPr lang="en-US" smtClean="0"/>
              <a:t>‹#›</a:t>
            </a:fld>
            <a:endParaRPr lang="en-US"/>
          </a:p>
        </p:txBody>
      </p:sp>
    </p:spTree>
    <p:extLst>
      <p:ext uri="{BB962C8B-B14F-4D97-AF65-F5344CB8AC3E}">
        <p14:creationId xmlns:p14="http://schemas.microsoft.com/office/powerpoint/2010/main" val="1267202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AD16B7-E2B3-4C51-9CF7-224BB5D07089}" type="datetimeFigureOut">
              <a:rPr lang="en-US" smtClean="0"/>
              <a:t>3/29/2024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F2DD06-F2D6-484F-A0AA-5206734F513B}" type="slidenum">
              <a:rPr lang="en-US" smtClean="0"/>
              <a:t>‹#›</a:t>
            </a:fld>
            <a:endParaRPr lang="en-US"/>
          </a:p>
        </p:txBody>
      </p:sp>
    </p:spTree>
    <p:extLst>
      <p:ext uri="{BB962C8B-B14F-4D97-AF65-F5344CB8AC3E}">
        <p14:creationId xmlns:p14="http://schemas.microsoft.com/office/powerpoint/2010/main" val="1457828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AD16B7-E2B3-4C51-9CF7-224BB5D07089}" type="datetimeFigureOut">
              <a:rPr lang="en-US" smtClean="0"/>
              <a:t>3/29/2024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F2DD06-F2D6-484F-A0AA-5206734F513B}" type="slidenum">
              <a:rPr lang="en-US" smtClean="0"/>
              <a:t>‹#›</a:t>
            </a:fld>
            <a:endParaRPr lang="en-US"/>
          </a:p>
        </p:txBody>
      </p:sp>
    </p:spTree>
    <p:extLst>
      <p:ext uri="{BB962C8B-B14F-4D97-AF65-F5344CB8AC3E}">
        <p14:creationId xmlns:p14="http://schemas.microsoft.com/office/powerpoint/2010/main" val="2550717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AD16B7-E2B3-4C51-9CF7-224BB5D07089}" type="datetimeFigureOut">
              <a:rPr lang="en-US" smtClean="0"/>
              <a:t>3/29/2024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F2DD06-F2D6-484F-A0AA-5206734F513B}" type="slidenum">
              <a:rPr lang="en-US" smtClean="0"/>
              <a:t>‹#›</a:t>
            </a:fld>
            <a:endParaRPr lang="en-US"/>
          </a:p>
        </p:txBody>
      </p:sp>
    </p:spTree>
    <p:extLst>
      <p:ext uri="{BB962C8B-B14F-4D97-AF65-F5344CB8AC3E}">
        <p14:creationId xmlns:p14="http://schemas.microsoft.com/office/powerpoint/2010/main" val="1842406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AD16B7-E2B3-4C51-9CF7-224BB5D07089}" type="datetimeFigureOut">
              <a:rPr lang="en-US" smtClean="0"/>
              <a:t>3/29/2024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F2DD06-F2D6-484F-A0AA-5206734F513B}" type="slidenum">
              <a:rPr lang="en-US" smtClean="0"/>
              <a:t>‹#›</a:t>
            </a:fld>
            <a:endParaRPr lang="en-US"/>
          </a:p>
        </p:txBody>
      </p:sp>
    </p:spTree>
    <p:extLst>
      <p:ext uri="{BB962C8B-B14F-4D97-AF65-F5344CB8AC3E}">
        <p14:creationId xmlns:p14="http://schemas.microsoft.com/office/powerpoint/2010/main" val="1630686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AD16B7-E2B3-4C51-9CF7-224BB5D07089}" type="datetimeFigureOut">
              <a:rPr lang="en-US" smtClean="0"/>
              <a:t>3/29/2024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F2DD06-F2D6-484F-A0AA-5206734F513B}" type="slidenum">
              <a:rPr lang="en-US" smtClean="0"/>
              <a:t>‹#›</a:t>
            </a:fld>
            <a:endParaRPr lang="en-US"/>
          </a:p>
        </p:txBody>
      </p:sp>
    </p:spTree>
    <p:extLst>
      <p:ext uri="{BB962C8B-B14F-4D97-AF65-F5344CB8AC3E}">
        <p14:creationId xmlns:p14="http://schemas.microsoft.com/office/powerpoint/2010/main" val="3777966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AD16B7-E2B3-4C51-9CF7-224BB5D07089}" type="datetimeFigureOut">
              <a:rPr lang="en-US" smtClean="0"/>
              <a:t>3/29/2024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F2DD06-F2D6-484F-A0AA-5206734F513B}" type="slidenum">
              <a:rPr lang="en-US" smtClean="0"/>
              <a:t>‹#›</a:t>
            </a:fld>
            <a:endParaRPr lang="en-US"/>
          </a:p>
        </p:txBody>
      </p:sp>
    </p:spTree>
    <p:extLst>
      <p:ext uri="{BB962C8B-B14F-4D97-AF65-F5344CB8AC3E}">
        <p14:creationId xmlns:p14="http://schemas.microsoft.com/office/powerpoint/2010/main" val="38913646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B234747-CA7C-D976-3730-17D35C6B709C}"/>
              </a:ext>
              <a:ext uri="{C183D7F6-B498-43B3-948B-1728B52AA6E4}">
                <adec:decorative xmlns:adec="http://schemas.microsoft.com/office/drawing/2017/decorative" val="1"/>
              </a:ext>
            </a:extLst>
          </p:cNvPr>
          <p:cNvSpPr/>
          <p:nvPr/>
        </p:nvSpPr>
        <p:spPr>
          <a:xfrm>
            <a:off x="0" y="0"/>
            <a:ext cx="9144000" cy="123689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srgbClr val="FEFFFF"/>
              </a:solidFill>
              <a:latin typeface="Calibri" panose="020F0502020204030204"/>
            </a:endParaRPr>
          </a:p>
        </p:txBody>
      </p:sp>
      <p:pic>
        <p:nvPicPr>
          <p:cNvPr id="5" name="Picture 4" descr="Texas Broadband Development Office logo">
            <a:extLst>
              <a:ext uri="{FF2B5EF4-FFF2-40B4-BE49-F238E27FC236}">
                <a16:creationId xmlns:a16="http://schemas.microsoft.com/office/drawing/2014/main" id="{2A1928B1-CE36-1EBA-18CC-ED4D43CEF555}"/>
              </a:ext>
            </a:extLst>
          </p:cNvPr>
          <p:cNvPicPr>
            <a:picLocks noChangeAspect="1"/>
          </p:cNvPicPr>
          <p:nvPr/>
        </p:nvPicPr>
        <p:blipFill>
          <a:blip r:embed="rId2">
            <a:lum bright="70000" contrast="-70000"/>
          </a:blip>
          <a:stretch>
            <a:fillRect/>
          </a:stretch>
        </p:blipFill>
        <p:spPr>
          <a:xfrm>
            <a:off x="381000" y="206965"/>
            <a:ext cx="2819721" cy="822960"/>
          </a:xfrm>
          <a:prstGeom prst="rect">
            <a:avLst/>
          </a:prstGeom>
        </p:spPr>
      </p:pic>
      <p:sp>
        <p:nvSpPr>
          <p:cNvPr id="7" name="Title 6">
            <a:extLst>
              <a:ext uri="{FF2B5EF4-FFF2-40B4-BE49-F238E27FC236}">
                <a16:creationId xmlns:a16="http://schemas.microsoft.com/office/drawing/2014/main" id="{A679EE82-734E-D0F4-9843-95931D599F89}"/>
              </a:ext>
            </a:extLst>
          </p:cNvPr>
          <p:cNvSpPr txBox="1">
            <a:spLocks noGrp="1"/>
          </p:cNvSpPr>
          <p:nvPr>
            <p:ph type="title" idx="4294967295"/>
          </p:nvPr>
        </p:nvSpPr>
        <p:spPr>
          <a:xfrm>
            <a:off x="1" y="2649169"/>
            <a:ext cx="9143999" cy="907941"/>
          </a:xfrm>
          <a:prstGeom prst="rect">
            <a:avLst/>
          </a:prstGeom>
          <a:noFill/>
          <a:ln>
            <a:noFill/>
            <a:prstDash/>
          </a:ln>
          <a:effectLst/>
        </p:spPr>
        <p:txBody>
          <a:bodyPr rot="0" spcFirstLastPara="0" vertOverflow="overflow" horzOverflow="overflow" vert="horz" wrap="square" lIns="91440" tIns="0" rIns="91440" bIns="45720" numCol="1" spcCol="0" rtlCol="0" fromWordArt="0" anchor="t" anchorCtr="0" forceAA="0" compatLnSpc="1">
            <a:prstTxWarp prst="textNoShape">
              <a:avLst/>
            </a:prstTxWarp>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chemeClr val="accent1">
                    <a:lumMod val="75000"/>
                  </a:schemeClr>
                </a:solidFill>
                <a:effectLst/>
                <a:uLnTx/>
                <a:uFillTx/>
                <a:latin typeface="Arial Black"/>
                <a:ea typeface="+mn-ea"/>
                <a:cs typeface="+mn-cs"/>
              </a:rPr>
              <a:t>Technical Assistance Program (TAP): </a:t>
            </a:r>
            <a:endParaRPr kumimoji="0" lang="en-US" sz="1800" b="0" i="0" u="none" strike="noStrike" kern="1200" cap="none" spc="0" normalizeH="0" baseline="0" noProof="0" dirty="0">
              <a:ln>
                <a:noFill/>
              </a:ln>
              <a:solidFill>
                <a:schemeClr val="accent1">
                  <a:lumMod val="75000"/>
                </a:schemeClr>
              </a:solidFill>
              <a:effectLst/>
              <a:uLnTx/>
              <a:uFillTx/>
              <a:latin typeface="Calibri"/>
              <a:ea typeface="+mn-ea"/>
              <a:cs typeface="Calibri" panose="020F0502020204030204"/>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schemeClr val="tx1"/>
                </a:solidFill>
                <a:effectLst/>
                <a:uLnTx/>
                <a:uFillTx/>
                <a:latin typeface="Calibri"/>
                <a:ea typeface="+mn-ea"/>
                <a:cs typeface="Arial Black" panose="020B0604020202020204" pitchFamily="34" charset="0"/>
              </a:rPr>
              <a:t>What services does TAP provide?</a:t>
            </a:r>
            <a:endParaRPr kumimoji="0" lang="en-US" sz="1800" b="0" i="0" u="none" strike="noStrike" kern="1200" cap="none" spc="0" normalizeH="0" baseline="0" noProof="0" dirty="0">
              <a:ln>
                <a:noFill/>
              </a:ln>
              <a:solidFill>
                <a:schemeClr val="tx1"/>
              </a:solidFill>
              <a:effectLst/>
              <a:uLnTx/>
              <a:uFillTx/>
              <a:latin typeface="Calibri"/>
              <a:ea typeface="+mn-ea"/>
              <a:cs typeface="Calibri" panose="020F0502020204030204"/>
            </a:endParaRPr>
          </a:p>
        </p:txBody>
      </p:sp>
      <p:sp>
        <p:nvSpPr>
          <p:cNvPr id="9" name="Footer Placeholder 8">
            <a:extLst>
              <a:ext uri="{FF2B5EF4-FFF2-40B4-BE49-F238E27FC236}">
                <a16:creationId xmlns:a16="http://schemas.microsoft.com/office/drawing/2014/main" id="{8EDB95D3-BCEC-1467-E05F-A5A3C4D7A1FE}"/>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dirty="0">
                <a:solidFill>
                  <a:schemeClr val="accent1">
                    <a:lumMod val="75000"/>
                  </a:schemeClr>
                </a:solidFill>
              </a:rPr>
              <a:t>BroadbandForTexas.com</a:t>
            </a:r>
          </a:p>
        </p:txBody>
      </p:sp>
      <p:sp>
        <p:nvSpPr>
          <p:cNvPr id="10" name="Slide Number Placeholder 9">
            <a:extLst>
              <a:ext uri="{FF2B5EF4-FFF2-40B4-BE49-F238E27FC236}">
                <a16:creationId xmlns:a16="http://schemas.microsoft.com/office/drawing/2014/main" id="{A2E44393-1CBA-CCBE-C26D-CC2A2D25F21A}"/>
              </a:ext>
              <a:ext uri="{C183D7F6-B498-43B3-948B-1728B52AA6E4}">
                <adec:decorative xmlns:adec="http://schemas.microsoft.com/office/drawing/2017/decorative" val="1"/>
              </a:ext>
            </a:extLst>
          </p:cNvPr>
          <p:cNvSpPr>
            <a:spLocks noGrp="1"/>
          </p:cNvSpPr>
          <p:nvPr>
            <p:ph type="sldNum" sz="quarter" idx="12"/>
          </p:nvPr>
        </p:nvSpPr>
        <p:spPr/>
        <p:txBody>
          <a:bodyPr/>
          <a:lstStyle/>
          <a:p>
            <a:fld id="{AC9F112F-D8C5-49FE-978D-360AA53CEC2E}" type="slidenum">
              <a:rPr lang="en-US" smtClean="0">
                <a:solidFill>
                  <a:schemeClr val="accent1">
                    <a:lumMod val="75000"/>
                  </a:schemeClr>
                </a:solidFill>
              </a:rPr>
              <a:t>1</a:t>
            </a:fld>
            <a:endParaRPr lang="en-US" dirty="0">
              <a:solidFill>
                <a:schemeClr val="accent1">
                  <a:lumMod val="75000"/>
                </a:schemeClr>
              </a:solidFill>
            </a:endParaRPr>
          </a:p>
        </p:txBody>
      </p:sp>
    </p:spTree>
    <p:extLst>
      <p:ext uri="{BB962C8B-B14F-4D97-AF65-F5344CB8AC3E}">
        <p14:creationId xmlns:p14="http://schemas.microsoft.com/office/powerpoint/2010/main" val="1869867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B234747-CA7C-D976-3730-17D35C6B709C}"/>
              </a:ext>
              <a:ext uri="{C183D7F6-B498-43B3-948B-1728B52AA6E4}">
                <adec:decorative xmlns:adec="http://schemas.microsoft.com/office/drawing/2017/decorative" val="1"/>
              </a:ext>
            </a:extLst>
          </p:cNvPr>
          <p:cNvSpPr/>
          <p:nvPr/>
        </p:nvSpPr>
        <p:spPr>
          <a:xfrm>
            <a:off x="0" y="-8965"/>
            <a:ext cx="9144000" cy="123689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srgbClr val="FEFFFF"/>
              </a:solidFill>
              <a:latin typeface="Calibri" panose="020F0502020204030204"/>
            </a:endParaRPr>
          </a:p>
        </p:txBody>
      </p:sp>
      <p:pic>
        <p:nvPicPr>
          <p:cNvPr id="5" name="Picture 4" descr="Texas Broadband Development Office logo">
            <a:extLst>
              <a:ext uri="{FF2B5EF4-FFF2-40B4-BE49-F238E27FC236}">
                <a16:creationId xmlns:a16="http://schemas.microsoft.com/office/drawing/2014/main" id="{2A1928B1-CE36-1EBA-18CC-ED4D43CEF555}"/>
              </a:ext>
            </a:extLst>
          </p:cNvPr>
          <p:cNvPicPr>
            <a:picLocks noChangeAspect="1"/>
          </p:cNvPicPr>
          <p:nvPr/>
        </p:nvPicPr>
        <p:blipFill>
          <a:blip r:embed="rId2">
            <a:lum bright="70000" contrast="-70000"/>
          </a:blip>
          <a:stretch>
            <a:fillRect/>
          </a:stretch>
        </p:blipFill>
        <p:spPr>
          <a:xfrm>
            <a:off x="381000" y="206965"/>
            <a:ext cx="2819721" cy="822960"/>
          </a:xfrm>
          <a:prstGeom prst="rect">
            <a:avLst/>
          </a:prstGeom>
        </p:spPr>
      </p:pic>
      <p:sp>
        <p:nvSpPr>
          <p:cNvPr id="7" name="Title 6">
            <a:extLst>
              <a:ext uri="{FF2B5EF4-FFF2-40B4-BE49-F238E27FC236}">
                <a16:creationId xmlns:a16="http://schemas.microsoft.com/office/drawing/2014/main" id="{A679EE82-734E-D0F4-9843-95931D599F89}"/>
              </a:ext>
            </a:extLst>
          </p:cNvPr>
          <p:cNvSpPr txBox="1">
            <a:spLocks noGrp="1"/>
          </p:cNvSpPr>
          <p:nvPr>
            <p:ph type="title" idx="4294967295"/>
          </p:nvPr>
        </p:nvSpPr>
        <p:spPr>
          <a:xfrm>
            <a:off x="136185" y="1371600"/>
            <a:ext cx="8858655" cy="907941"/>
          </a:xfrm>
          <a:prstGeom prst="rect">
            <a:avLst/>
          </a:prstGeom>
          <a:noFill/>
          <a:ln>
            <a:noFill/>
            <a:prstDash/>
          </a:ln>
          <a:effectLst/>
        </p:spPr>
        <p:txBody>
          <a:bodyPr rot="0" spcFirstLastPara="0" vertOverflow="overflow" horzOverflow="overflow" vert="horz" wrap="square" lIns="91440" tIns="0" rIns="91440" bIns="45720" numCol="1" spcCol="0" rtlCol="0" fromWordArt="0" anchor="t" anchorCtr="0" forceAA="0" compatLnSpc="1">
            <a:prstTxWarp prst="textNoShape">
              <a:avLst/>
            </a:prstTxWarp>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chemeClr val="accent1">
                    <a:lumMod val="75000"/>
                  </a:schemeClr>
                </a:solidFill>
                <a:effectLst/>
                <a:uLnTx/>
                <a:uFillTx/>
                <a:latin typeface="Arial Black" panose="020B0604020202020204" pitchFamily="34" charset="0"/>
                <a:ea typeface="+mn-ea"/>
                <a:cs typeface="Arial Black" panose="020B0604020202020204" pitchFamily="34" charset="0"/>
              </a:rPr>
              <a:t>Broadband Planning and Consulting Services</a:t>
            </a:r>
            <a:endParaRPr kumimoji="0" lang="en-US" sz="2800" b="0" i="0" u="none" strike="noStrike" kern="1200" cap="none" spc="0" normalizeH="0" baseline="0" noProof="0" dirty="0">
              <a:ln>
                <a:noFill/>
              </a:ln>
              <a:solidFill>
                <a:schemeClr val="accent1">
                  <a:lumMod val="75000"/>
                </a:schemeClr>
              </a:solidFill>
              <a:effectLst/>
              <a:uLnTx/>
              <a:uFillTx/>
              <a:latin typeface="Arial Black" panose="020B0604020202020204" pitchFamily="34" charset="0"/>
              <a:ea typeface="+mn-ea"/>
              <a:cs typeface="Arial Black" panose="020B0604020202020204" pitchFamily="34" charset="0"/>
            </a:endParaRPr>
          </a:p>
        </p:txBody>
      </p:sp>
      <p:sp>
        <p:nvSpPr>
          <p:cNvPr id="3" name="TextBox 2">
            <a:extLst>
              <a:ext uri="{FF2B5EF4-FFF2-40B4-BE49-F238E27FC236}">
                <a16:creationId xmlns:a16="http://schemas.microsoft.com/office/drawing/2014/main" id="{D3B8B8A8-F101-D5C8-14F7-D85E15381318}"/>
              </a:ext>
            </a:extLst>
          </p:cNvPr>
          <p:cNvSpPr txBox="1"/>
          <p:nvPr/>
        </p:nvSpPr>
        <p:spPr>
          <a:xfrm>
            <a:off x="457200" y="2310982"/>
            <a:ext cx="8229600" cy="2462213"/>
          </a:xfrm>
          <a:prstGeom prst="rect">
            <a:avLst/>
          </a:prstGeom>
          <a:noFill/>
        </p:spPr>
        <p:txBody>
          <a:bodyPr wrap="square" lIns="91440" tIns="45720" rIns="91440" bIns="45720" rtlCol="0" anchor="t">
            <a:spAutoFit/>
          </a:bodyPr>
          <a:lstStyle/>
          <a:p>
            <a:r>
              <a:rPr lang="en-US" sz="1400" dirty="0"/>
              <a:t>The BDO has contracted Cobb, Fendley and Associates to provide broadband planning and consulting services for TAP. These services are awarded at the county-level to </a:t>
            </a:r>
            <a:r>
              <a:rPr lang="en-US" sz="1400" dirty="0">
                <a:ea typeface="+mn-lt"/>
                <a:cs typeface="+mn-lt"/>
              </a:rPr>
              <a:t>augment local governments and communities’ capacities to better prepare for local opportunities, including forthcoming state and federal funds. </a:t>
            </a:r>
            <a:endParaRPr lang="en-US" dirty="0">
              <a:ea typeface="+mn-lt"/>
              <a:cs typeface="+mn-lt"/>
            </a:endParaRPr>
          </a:p>
          <a:p>
            <a:endParaRPr lang="en-US" sz="1400" dirty="0"/>
          </a:p>
          <a:p>
            <a:r>
              <a:rPr lang="en-US" sz="1400" dirty="0"/>
              <a:t>Those admitted into the program will be provided the opportunity to choose from the services detailed in this slide show, based on which services a county identifies as necessary to meet local needs. </a:t>
            </a:r>
            <a:endParaRPr lang="en-US" dirty="0">
              <a:cs typeface="Calibri"/>
            </a:endParaRPr>
          </a:p>
          <a:p>
            <a:endParaRPr lang="en-US" sz="1400" dirty="0"/>
          </a:p>
          <a:p>
            <a:r>
              <a:rPr lang="en-US" sz="1400" dirty="0"/>
              <a:t>TAP services are provided at no cost to those awarded. Awardees of this program will neither receive funds from this program due to their participation, nor will they be guaranteed any state or federal grant funds as a result. Services provided to awardees from TAP will be paid for directly by the program to the CobbFendley team.  </a:t>
            </a:r>
            <a:endParaRPr lang="en-US" sz="1400" dirty="0">
              <a:cs typeface="Calibri"/>
            </a:endParaRPr>
          </a:p>
        </p:txBody>
      </p:sp>
      <p:sp>
        <p:nvSpPr>
          <p:cNvPr id="9" name="Footer Placeholder 8">
            <a:extLst>
              <a:ext uri="{FF2B5EF4-FFF2-40B4-BE49-F238E27FC236}">
                <a16:creationId xmlns:a16="http://schemas.microsoft.com/office/drawing/2014/main" id="{8EDB95D3-BCEC-1467-E05F-A5A3C4D7A1FE}"/>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dirty="0">
                <a:solidFill>
                  <a:schemeClr val="accent1">
                    <a:lumMod val="75000"/>
                  </a:schemeClr>
                </a:solidFill>
              </a:rPr>
              <a:t>BroadbandForTexas.com</a:t>
            </a:r>
          </a:p>
        </p:txBody>
      </p:sp>
      <p:sp>
        <p:nvSpPr>
          <p:cNvPr id="10" name="Slide Number Placeholder 9">
            <a:extLst>
              <a:ext uri="{FF2B5EF4-FFF2-40B4-BE49-F238E27FC236}">
                <a16:creationId xmlns:a16="http://schemas.microsoft.com/office/drawing/2014/main" id="{A2E44393-1CBA-CCBE-C26D-CC2A2D25F21A}"/>
              </a:ext>
              <a:ext uri="{C183D7F6-B498-43B3-948B-1728B52AA6E4}">
                <adec:decorative xmlns:adec="http://schemas.microsoft.com/office/drawing/2017/decorative" val="1"/>
              </a:ext>
            </a:extLst>
          </p:cNvPr>
          <p:cNvSpPr>
            <a:spLocks noGrp="1"/>
          </p:cNvSpPr>
          <p:nvPr>
            <p:ph type="sldNum" sz="quarter" idx="12"/>
          </p:nvPr>
        </p:nvSpPr>
        <p:spPr/>
        <p:txBody>
          <a:bodyPr/>
          <a:lstStyle/>
          <a:p>
            <a:fld id="{AC9F112F-D8C5-49FE-978D-360AA53CEC2E}" type="slidenum">
              <a:rPr lang="en-US" smtClean="0">
                <a:solidFill>
                  <a:schemeClr val="accent1">
                    <a:lumMod val="75000"/>
                  </a:schemeClr>
                </a:solidFill>
              </a:rPr>
              <a:t>2</a:t>
            </a:fld>
            <a:endParaRPr lang="en-US" dirty="0">
              <a:solidFill>
                <a:schemeClr val="accent1">
                  <a:lumMod val="75000"/>
                </a:schemeClr>
              </a:solidFill>
            </a:endParaRPr>
          </a:p>
        </p:txBody>
      </p:sp>
    </p:spTree>
    <p:extLst>
      <p:ext uri="{BB962C8B-B14F-4D97-AF65-F5344CB8AC3E}">
        <p14:creationId xmlns:p14="http://schemas.microsoft.com/office/powerpoint/2010/main" val="2370707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B234747-CA7C-D976-3730-17D35C6B709C}"/>
              </a:ext>
              <a:ext uri="{C183D7F6-B498-43B3-948B-1728B52AA6E4}">
                <adec:decorative xmlns:adec="http://schemas.microsoft.com/office/drawing/2017/decorative" val="1"/>
              </a:ext>
            </a:extLst>
          </p:cNvPr>
          <p:cNvSpPr/>
          <p:nvPr/>
        </p:nvSpPr>
        <p:spPr>
          <a:xfrm>
            <a:off x="0" y="0"/>
            <a:ext cx="9144000" cy="123689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srgbClr val="FEFFFF"/>
              </a:solidFill>
              <a:latin typeface="Calibri" panose="020F0502020204030204"/>
            </a:endParaRPr>
          </a:p>
        </p:txBody>
      </p:sp>
      <p:pic>
        <p:nvPicPr>
          <p:cNvPr id="2" name="Picture 1" descr="Texas Broadband Development Office logo">
            <a:extLst>
              <a:ext uri="{FF2B5EF4-FFF2-40B4-BE49-F238E27FC236}">
                <a16:creationId xmlns:a16="http://schemas.microsoft.com/office/drawing/2014/main" id="{DD76535A-6B2E-3850-F815-0997790EAEFC}"/>
              </a:ext>
            </a:extLst>
          </p:cNvPr>
          <p:cNvPicPr>
            <a:picLocks noChangeAspect="1"/>
          </p:cNvPicPr>
          <p:nvPr/>
        </p:nvPicPr>
        <p:blipFill>
          <a:blip r:embed="rId2">
            <a:lum bright="70000" contrast="-70000"/>
          </a:blip>
          <a:stretch>
            <a:fillRect/>
          </a:stretch>
        </p:blipFill>
        <p:spPr>
          <a:xfrm>
            <a:off x="381000" y="206965"/>
            <a:ext cx="2819721" cy="822960"/>
          </a:xfrm>
          <a:prstGeom prst="rect">
            <a:avLst/>
          </a:prstGeom>
        </p:spPr>
      </p:pic>
      <p:sp>
        <p:nvSpPr>
          <p:cNvPr id="7" name="Title 6">
            <a:extLst>
              <a:ext uri="{FF2B5EF4-FFF2-40B4-BE49-F238E27FC236}">
                <a16:creationId xmlns:a16="http://schemas.microsoft.com/office/drawing/2014/main" id="{A679EE82-734E-D0F4-9843-95931D599F89}"/>
              </a:ext>
            </a:extLst>
          </p:cNvPr>
          <p:cNvSpPr txBox="1">
            <a:spLocks noGrp="1"/>
          </p:cNvSpPr>
          <p:nvPr>
            <p:ph type="title" idx="4294967295"/>
          </p:nvPr>
        </p:nvSpPr>
        <p:spPr>
          <a:xfrm>
            <a:off x="0" y="1371600"/>
            <a:ext cx="9143999" cy="477054"/>
          </a:xfrm>
          <a:prstGeom prst="rect">
            <a:avLst/>
          </a:prstGeom>
          <a:noFill/>
          <a:ln>
            <a:noFill/>
            <a:prstDash/>
          </a:ln>
          <a:effectLst/>
        </p:spPr>
        <p:txBody>
          <a:bodyPr rot="0" spcFirstLastPara="0" vertOverflow="overflow" horzOverflow="overflow" vert="horz" wrap="square" lIns="91440" tIns="0" rIns="91440" bIns="45720" numCol="1" spcCol="0" rtlCol="0" fromWordArt="0" anchor="t" anchorCtr="0" forceAA="0" compatLnSpc="1">
            <a:prstTxWarp prst="textNoShape">
              <a:avLst/>
            </a:prstTxWarp>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chemeClr val="accent1">
                    <a:lumMod val="75000"/>
                  </a:schemeClr>
                </a:solidFill>
                <a:effectLst/>
                <a:uLnTx/>
                <a:uFillTx/>
                <a:latin typeface="Arial Black" panose="020B0604020202020204" pitchFamily="34" charset="0"/>
                <a:ea typeface="+mn-ea"/>
                <a:cs typeface="Arial Black" panose="020B0604020202020204" pitchFamily="34" charset="0"/>
              </a:rPr>
              <a:t>Stakeholder Identification and Outreach</a:t>
            </a:r>
            <a:endParaRPr kumimoji="0" lang="en-US" sz="2800" b="0" i="0" u="none" strike="noStrike" kern="1200" cap="none" spc="0" normalizeH="0" baseline="0" noProof="0" dirty="0">
              <a:ln>
                <a:noFill/>
              </a:ln>
              <a:solidFill>
                <a:schemeClr val="accent1">
                  <a:lumMod val="75000"/>
                </a:schemeClr>
              </a:solidFill>
              <a:effectLst/>
              <a:uLnTx/>
              <a:uFillTx/>
              <a:latin typeface="Arial Black" panose="020B0604020202020204" pitchFamily="34" charset="0"/>
              <a:ea typeface="+mn-ea"/>
              <a:cs typeface="Arial Black" panose="020B0604020202020204" pitchFamily="34" charset="0"/>
            </a:endParaRPr>
          </a:p>
        </p:txBody>
      </p:sp>
      <p:sp>
        <p:nvSpPr>
          <p:cNvPr id="3" name="TextBox 2">
            <a:extLst>
              <a:ext uri="{FF2B5EF4-FFF2-40B4-BE49-F238E27FC236}">
                <a16:creationId xmlns:a16="http://schemas.microsoft.com/office/drawing/2014/main" id="{D3B8B8A8-F101-D5C8-14F7-D85E15381318}"/>
              </a:ext>
            </a:extLst>
          </p:cNvPr>
          <p:cNvSpPr txBox="1"/>
          <p:nvPr/>
        </p:nvSpPr>
        <p:spPr>
          <a:xfrm>
            <a:off x="457200" y="1858278"/>
            <a:ext cx="8229600" cy="2554545"/>
          </a:xfrm>
          <a:prstGeom prst="rect">
            <a:avLst/>
          </a:prstGeom>
          <a:noFill/>
        </p:spPr>
        <p:txBody>
          <a:bodyPr wrap="square" lIns="91440" tIns="45720" rIns="91440" bIns="45720" rtlCol="0" anchor="t">
            <a:spAutoFit/>
          </a:bodyPr>
          <a:lstStyle/>
          <a:p>
            <a:r>
              <a:rPr lang="en-US" sz="1600" b="1" u="sng" dirty="0"/>
              <a:t>Answers the Question:</a:t>
            </a:r>
            <a:r>
              <a:rPr lang="en-US" sz="1600" b="1" i="1" dirty="0"/>
              <a:t> </a:t>
            </a:r>
          </a:p>
          <a:p>
            <a:r>
              <a:rPr lang="en-US" sz="1600" i="1" dirty="0"/>
              <a:t>How do I identify and engage with the appropriate groups so anyone in my community has the opportunity to participate in the benefits of local broadband expansion?</a:t>
            </a:r>
          </a:p>
          <a:p>
            <a:endParaRPr lang="en-US" sz="1600" i="1" dirty="0"/>
          </a:p>
          <a:p>
            <a:endParaRPr lang="en-US" sz="1600" dirty="0"/>
          </a:p>
          <a:p>
            <a:r>
              <a:rPr lang="en-US" sz="1600" b="1" u="sng" dirty="0"/>
              <a:t>What is Stakeholder Identification and Outreach</a:t>
            </a:r>
            <a:r>
              <a:rPr lang="en-US" sz="1600" b="1" dirty="0"/>
              <a:t>:</a:t>
            </a:r>
          </a:p>
          <a:p>
            <a:r>
              <a:rPr lang="en-US" sz="1600" dirty="0"/>
              <a:t>This service entails performing a deep analytical dive into a county’s demographics to identify its unique needs and characteristics. It offers outreach services through the organizing and executing of stakeholder outreach events and strategies that provide inclusive opportunities for potential stakeholders. This service is considered foundational in the broadband expansion process.</a:t>
            </a:r>
          </a:p>
        </p:txBody>
      </p:sp>
      <p:sp>
        <p:nvSpPr>
          <p:cNvPr id="9" name="Footer Placeholder 8">
            <a:extLst>
              <a:ext uri="{FF2B5EF4-FFF2-40B4-BE49-F238E27FC236}">
                <a16:creationId xmlns:a16="http://schemas.microsoft.com/office/drawing/2014/main" id="{8EDB95D3-BCEC-1467-E05F-A5A3C4D7A1FE}"/>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dirty="0">
                <a:solidFill>
                  <a:schemeClr val="accent1">
                    <a:lumMod val="75000"/>
                  </a:schemeClr>
                </a:solidFill>
              </a:rPr>
              <a:t>BroadbandForTexas.com</a:t>
            </a:r>
          </a:p>
        </p:txBody>
      </p:sp>
      <p:sp>
        <p:nvSpPr>
          <p:cNvPr id="10" name="Slide Number Placeholder 9">
            <a:extLst>
              <a:ext uri="{FF2B5EF4-FFF2-40B4-BE49-F238E27FC236}">
                <a16:creationId xmlns:a16="http://schemas.microsoft.com/office/drawing/2014/main" id="{A2E44393-1CBA-CCBE-C26D-CC2A2D25F21A}"/>
              </a:ext>
              <a:ext uri="{C183D7F6-B498-43B3-948B-1728B52AA6E4}">
                <adec:decorative xmlns:adec="http://schemas.microsoft.com/office/drawing/2017/decorative" val="1"/>
              </a:ext>
            </a:extLst>
          </p:cNvPr>
          <p:cNvSpPr>
            <a:spLocks noGrp="1"/>
          </p:cNvSpPr>
          <p:nvPr>
            <p:ph type="sldNum" sz="quarter" idx="12"/>
          </p:nvPr>
        </p:nvSpPr>
        <p:spPr/>
        <p:txBody>
          <a:bodyPr/>
          <a:lstStyle/>
          <a:p>
            <a:fld id="{AC9F112F-D8C5-49FE-978D-360AA53CEC2E}" type="slidenum">
              <a:rPr lang="en-US" smtClean="0"/>
              <a:t>3</a:t>
            </a:fld>
            <a:endParaRPr lang="en-US"/>
          </a:p>
        </p:txBody>
      </p:sp>
    </p:spTree>
    <p:extLst>
      <p:ext uri="{BB962C8B-B14F-4D97-AF65-F5344CB8AC3E}">
        <p14:creationId xmlns:p14="http://schemas.microsoft.com/office/powerpoint/2010/main" val="119948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B234747-CA7C-D976-3730-17D35C6B709C}"/>
              </a:ext>
              <a:ext uri="{C183D7F6-B498-43B3-948B-1728B52AA6E4}">
                <adec:decorative xmlns:adec="http://schemas.microsoft.com/office/drawing/2017/decorative" val="1"/>
              </a:ext>
            </a:extLst>
          </p:cNvPr>
          <p:cNvSpPr/>
          <p:nvPr/>
        </p:nvSpPr>
        <p:spPr>
          <a:xfrm>
            <a:off x="0" y="0"/>
            <a:ext cx="9144000" cy="123689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srgbClr val="FEFFFF"/>
              </a:solidFill>
              <a:latin typeface="Calibri" panose="020F0502020204030204"/>
            </a:endParaRPr>
          </a:p>
        </p:txBody>
      </p:sp>
      <p:pic>
        <p:nvPicPr>
          <p:cNvPr id="11" name="Picture 10" descr="Texas Broadband Development Office logo">
            <a:extLst>
              <a:ext uri="{FF2B5EF4-FFF2-40B4-BE49-F238E27FC236}">
                <a16:creationId xmlns:a16="http://schemas.microsoft.com/office/drawing/2014/main" id="{784DFB3C-55E8-49F8-1F5B-23853319817D}"/>
              </a:ext>
            </a:extLst>
          </p:cNvPr>
          <p:cNvPicPr>
            <a:picLocks noChangeAspect="1"/>
          </p:cNvPicPr>
          <p:nvPr/>
        </p:nvPicPr>
        <p:blipFill>
          <a:blip r:embed="rId2">
            <a:lum bright="70000" contrast="-70000"/>
          </a:blip>
          <a:stretch>
            <a:fillRect/>
          </a:stretch>
        </p:blipFill>
        <p:spPr>
          <a:xfrm>
            <a:off x="381000" y="206965"/>
            <a:ext cx="2819721" cy="822960"/>
          </a:xfrm>
          <a:prstGeom prst="rect">
            <a:avLst/>
          </a:prstGeom>
        </p:spPr>
      </p:pic>
      <p:sp>
        <p:nvSpPr>
          <p:cNvPr id="7" name="Title 6">
            <a:extLst>
              <a:ext uri="{FF2B5EF4-FFF2-40B4-BE49-F238E27FC236}">
                <a16:creationId xmlns:a16="http://schemas.microsoft.com/office/drawing/2014/main" id="{A679EE82-734E-D0F4-9843-95931D599F89}"/>
              </a:ext>
            </a:extLst>
          </p:cNvPr>
          <p:cNvSpPr txBox="1">
            <a:spLocks noGrp="1"/>
          </p:cNvSpPr>
          <p:nvPr>
            <p:ph type="title" idx="4294967295"/>
          </p:nvPr>
        </p:nvSpPr>
        <p:spPr>
          <a:xfrm>
            <a:off x="0" y="1371600"/>
            <a:ext cx="9143999" cy="477054"/>
          </a:xfrm>
          <a:prstGeom prst="rect">
            <a:avLst/>
          </a:prstGeom>
          <a:noFill/>
          <a:ln>
            <a:noFill/>
            <a:prstDash/>
          </a:ln>
          <a:effectLst/>
        </p:spPr>
        <p:txBody>
          <a:bodyPr rot="0" spcFirstLastPara="0" vertOverflow="overflow" horzOverflow="overflow" vert="horz" wrap="square" lIns="91440" tIns="0" rIns="91440" bIns="45720" numCol="1" spcCol="0" rtlCol="0" fromWordArt="0" anchor="t" anchorCtr="0" forceAA="0" compatLnSpc="1">
            <a:prstTxWarp prst="textNoShape">
              <a:avLst/>
            </a:prstTxWarp>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chemeClr val="accent1">
                    <a:lumMod val="75000"/>
                  </a:schemeClr>
                </a:solidFill>
                <a:effectLst/>
                <a:uLnTx/>
                <a:uFillTx/>
                <a:latin typeface="Arial Black" panose="020B0604020202020204" pitchFamily="34" charset="0"/>
                <a:ea typeface="+mn-ea"/>
                <a:cs typeface="Arial Black" panose="020B0604020202020204" pitchFamily="34" charset="0"/>
              </a:rPr>
              <a:t>Asset Mapping</a:t>
            </a:r>
            <a:endParaRPr kumimoji="0" lang="en-US" sz="2800" b="0" i="0" u="none" strike="noStrike" kern="1200" cap="none" spc="0" normalizeH="0" baseline="0" noProof="0" dirty="0">
              <a:ln>
                <a:noFill/>
              </a:ln>
              <a:solidFill>
                <a:schemeClr val="accent1">
                  <a:lumMod val="75000"/>
                </a:schemeClr>
              </a:solidFill>
              <a:effectLst/>
              <a:uLnTx/>
              <a:uFillTx/>
              <a:latin typeface="Arial Black" panose="020B0604020202020204" pitchFamily="34" charset="0"/>
              <a:ea typeface="+mn-ea"/>
              <a:cs typeface="Arial Black" panose="020B0604020202020204" pitchFamily="34" charset="0"/>
            </a:endParaRPr>
          </a:p>
        </p:txBody>
      </p:sp>
      <p:sp>
        <p:nvSpPr>
          <p:cNvPr id="3" name="TextBox 2">
            <a:extLst>
              <a:ext uri="{FF2B5EF4-FFF2-40B4-BE49-F238E27FC236}">
                <a16:creationId xmlns:a16="http://schemas.microsoft.com/office/drawing/2014/main" id="{D3B8B8A8-F101-D5C8-14F7-D85E15381318}"/>
              </a:ext>
            </a:extLst>
          </p:cNvPr>
          <p:cNvSpPr txBox="1"/>
          <p:nvPr/>
        </p:nvSpPr>
        <p:spPr>
          <a:xfrm>
            <a:off x="457200" y="1848653"/>
            <a:ext cx="8229600" cy="3046988"/>
          </a:xfrm>
          <a:prstGeom prst="rect">
            <a:avLst/>
          </a:prstGeom>
          <a:noFill/>
        </p:spPr>
        <p:txBody>
          <a:bodyPr wrap="square" lIns="91440" tIns="45720" rIns="91440" bIns="45720" rtlCol="0" anchor="t">
            <a:spAutoFit/>
          </a:bodyPr>
          <a:lstStyle/>
          <a:p>
            <a:r>
              <a:rPr lang="en-US" sz="1600" b="1" u="sng" dirty="0"/>
              <a:t>Answers the Questions:</a:t>
            </a:r>
            <a:r>
              <a:rPr lang="en-US" sz="1600" b="1" i="1" dirty="0"/>
              <a:t> </a:t>
            </a:r>
          </a:p>
          <a:p>
            <a:r>
              <a:rPr lang="en-US" sz="1600" i="1" dirty="0"/>
              <a:t>What kind of broadband infrastructure is currently available in my county? Where is the infrastructure located?</a:t>
            </a:r>
            <a:endParaRPr lang="en-US" sz="1600" dirty="0"/>
          </a:p>
          <a:p>
            <a:endParaRPr lang="en-US" sz="1600" dirty="0"/>
          </a:p>
          <a:p>
            <a:endParaRPr lang="en-US" sz="1600" dirty="0"/>
          </a:p>
          <a:p>
            <a:r>
              <a:rPr lang="en-US" sz="1600" b="1" u="sng" dirty="0"/>
              <a:t>What is Asset Mapping</a:t>
            </a:r>
            <a:r>
              <a:rPr lang="en-US" sz="1600" b="1" dirty="0"/>
              <a:t>:</a:t>
            </a:r>
          </a:p>
          <a:p>
            <a:r>
              <a:rPr lang="en-US" sz="1600" dirty="0"/>
              <a:t>This provides mapping services by locating identifiable broadband assets within the county. This collection of data begins with integrating data that may have been previously collected in local studies, followed by adding layers of available data identified by engaging with local strategic partners like regional Internet Service Providers (ISPs) and public institutions. An Asset Map locates any relevant and identifiable broadband infrastructure that may be a valuable resource in developing and executing a community’s broadband goals.</a:t>
            </a:r>
            <a:endParaRPr lang="en-US" sz="1600" dirty="0">
              <a:cs typeface="Calibri"/>
            </a:endParaRPr>
          </a:p>
        </p:txBody>
      </p:sp>
      <p:sp>
        <p:nvSpPr>
          <p:cNvPr id="9" name="Footer Placeholder 8">
            <a:extLst>
              <a:ext uri="{FF2B5EF4-FFF2-40B4-BE49-F238E27FC236}">
                <a16:creationId xmlns:a16="http://schemas.microsoft.com/office/drawing/2014/main" id="{8EDB95D3-BCEC-1467-E05F-A5A3C4D7A1FE}"/>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dirty="0">
                <a:solidFill>
                  <a:schemeClr val="accent1">
                    <a:lumMod val="75000"/>
                  </a:schemeClr>
                </a:solidFill>
              </a:rPr>
              <a:t>BroadbandForTexas.com</a:t>
            </a:r>
          </a:p>
        </p:txBody>
      </p:sp>
      <p:sp>
        <p:nvSpPr>
          <p:cNvPr id="10" name="Slide Number Placeholder 9">
            <a:extLst>
              <a:ext uri="{FF2B5EF4-FFF2-40B4-BE49-F238E27FC236}">
                <a16:creationId xmlns:a16="http://schemas.microsoft.com/office/drawing/2014/main" id="{A2E44393-1CBA-CCBE-C26D-CC2A2D25F21A}"/>
              </a:ext>
              <a:ext uri="{C183D7F6-B498-43B3-948B-1728B52AA6E4}">
                <adec:decorative xmlns:adec="http://schemas.microsoft.com/office/drawing/2017/decorative" val="1"/>
              </a:ext>
            </a:extLst>
          </p:cNvPr>
          <p:cNvSpPr>
            <a:spLocks noGrp="1"/>
          </p:cNvSpPr>
          <p:nvPr>
            <p:ph type="sldNum" sz="quarter" idx="12"/>
          </p:nvPr>
        </p:nvSpPr>
        <p:spPr/>
        <p:txBody>
          <a:bodyPr/>
          <a:lstStyle/>
          <a:p>
            <a:fld id="{AC9F112F-D8C5-49FE-978D-360AA53CEC2E}" type="slidenum">
              <a:rPr lang="en-US" smtClean="0">
                <a:solidFill>
                  <a:schemeClr val="accent1">
                    <a:lumMod val="75000"/>
                  </a:schemeClr>
                </a:solidFill>
              </a:rPr>
              <a:t>4</a:t>
            </a:fld>
            <a:endParaRPr lang="en-US" dirty="0">
              <a:solidFill>
                <a:schemeClr val="accent1">
                  <a:lumMod val="75000"/>
                </a:schemeClr>
              </a:solidFill>
            </a:endParaRPr>
          </a:p>
        </p:txBody>
      </p:sp>
    </p:spTree>
    <p:extLst>
      <p:ext uri="{BB962C8B-B14F-4D97-AF65-F5344CB8AC3E}">
        <p14:creationId xmlns:p14="http://schemas.microsoft.com/office/powerpoint/2010/main" val="937703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B234747-CA7C-D976-3730-17D35C6B709C}"/>
              </a:ext>
              <a:ext uri="{C183D7F6-B498-43B3-948B-1728B52AA6E4}">
                <adec:decorative xmlns:adec="http://schemas.microsoft.com/office/drawing/2017/decorative" val="1"/>
              </a:ext>
            </a:extLst>
          </p:cNvPr>
          <p:cNvSpPr/>
          <p:nvPr/>
        </p:nvSpPr>
        <p:spPr>
          <a:xfrm>
            <a:off x="0" y="0"/>
            <a:ext cx="9144000" cy="123689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srgbClr val="FEFFFF"/>
              </a:solidFill>
              <a:latin typeface="Calibri" panose="020F0502020204030204"/>
            </a:endParaRPr>
          </a:p>
        </p:txBody>
      </p:sp>
      <p:pic>
        <p:nvPicPr>
          <p:cNvPr id="2" name="Picture 1" descr="Texas Broadband Development Office logo">
            <a:extLst>
              <a:ext uri="{FF2B5EF4-FFF2-40B4-BE49-F238E27FC236}">
                <a16:creationId xmlns:a16="http://schemas.microsoft.com/office/drawing/2014/main" id="{401BC3E4-DA84-EA54-D8CE-BE28267BB94C}"/>
              </a:ext>
            </a:extLst>
          </p:cNvPr>
          <p:cNvPicPr>
            <a:picLocks noChangeAspect="1"/>
          </p:cNvPicPr>
          <p:nvPr/>
        </p:nvPicPr>
        <p:blipFill>
          <a:blip r:embed="rId2">
            <a:lum bright="70000" contrast="-70000"/>
          </a:blip>
          <a:stretch>
            <a:fillRect/>
          </a:stretch>
        </p:blipFill>
        <p:spPr>
          <a:xfrm>
            <a:off x="381000" y="206965"/>
            <a:ext cx="2819721" cy="822960"/>
          </a:xfrm>
          <a:prstGeom prst="rect">
            <a:avLst/>
          </a:prstGeom>
        </p:spPr>
      </p:pic>
      <p:sp>
        <p:nvSpPr>
          <p:cNvPr id="7" name="Title 6">
            <a:extLst>
              <a:ext uri="{FF2B5EF4-FFF2-40B4-BE49-F238E27FC236}">
                <a16:creationId xmlns:a16="http://schemas.microsoft.com/office/drawing/2014/main" id="{A679EE82-734E-D0F4-9843-95931D599F89}"/>
              </a:ext>
            </a:extLst>
          </p:cNvPr>
          <p:cNvSpPr txBox="1">
            <a:spLocks noGrp="1"/>
          </p:cNvSpPr>
          <p:nvPr>
            <p:ph type="title" idx="4294967295"/>
          </p:nvPr>
        </p:nvSpPr>
        <p:spPr>
          <a:xfrm>
            <a:off x="0" y="1371600"/>
            <a:ext cx="9143999" cy="907941"/>
          </a:xfrm>
          <a:prstGeom prst="rect">
            <a:avLst/>
          </a:prstGeom>
          <a:noFill/>
          <a:ln>
            <a:noFill/>
            <a:prstDash/>
          </a:ln>
          <a:effectLst/>
        </p:spPr>
        <p:txBody>
          <a:bodyPr rot="0" spcFirstLastPara="0" vertOverflow="overflow" horzOverflow="overflow" vert="horz" wrap="square" lIns="91440" tIns="0" rIns="91440" bIns="45720" numCol="1" spcCol="0" rtlCol="0" fromWordArt="0" anchor="t" anchorCtr="0" forceAA="0" compatLnSpc="1">
            <a:prstTxWarp prst="textNoShape">
              <a:avLst/>
            </a:prstTxWarp>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chemeClr val="accent1">
                    <a:lumMod val="75000"/>
                  </a:schemeClr>
                </a:solidFill>
                <a:effectLst/>
                <a:uLnTx/>
                <a:uFillTx/>
                <a:latin typeface="Arial Black" panose="020B0604020202020204" pitchFamily="34" charset="0"/>
                <a:ea typeface="+mn-ea"/>
                <a:cs typeface="Arial Black" panose="020B0604020202020204" pitchFamily="34" charset="0"/>
              </a:rPr>
              <a:t>Gap Analysis and Community Needs Identification</a:t>
            </a:r>
            <a:endParaRPr kumimoji="0" lang="en-US" sz="2800" b="0" i="0" u="none" strike="noStrike" kern="1200" cap="none" spc="0" normalizeH="0" baseline="0" noProof="0" dirty="0">
              <a:ln>
                <a:noFill/>
              </a:ln>
              <a:solidFill>
                <a:schemeClr val="accent1">
                  <a:lumMod val="75000"/>
                </a:schemeClr>
              </a:solidFill>
              <a:effectLst/>
              <a:uLnTx/>
              <a:uFillTx/>
              <a:latin typeface="Arial Black" panose="020B0604020202020204" pitchFamily="34" charset="0"/>
              <a:ea typeface="+mn-ea"/>
              <a:cs typeface="Arial Black" panose="020B0604020202020204" pitchFamily="34" charset="0"/>
            </a:endParaRPr>
          </a:p>
        </p:txBody>
      </p:sp>
      <p:sp>
        <p:nvSpPr>
          <p:cNvPr id="3" name="TextBox 2">
            <a:extLst>
              <a:ext uri="{FF2B5EF4-FFF2-40B4-BE49-F238E27FC236}">
                <a16:creationId xmlns:a16="http://schemas.microsoft.com/office/drawing/2014/main" id="{D3B8B8A8-F101-D5C8-14F7-D85E15381318}"/>
              </a:ext>
            </a:extLst>
          </p:cNvPr>
          <p:cNvSpPr txBox="1"/>
          <p:nvPr/>
        </p:nvSpPr>
        <p:spPr>
          <a:xfrm>
            <a:off x="457200" y="2289640"/>
            <a:ext cx="8229600" cy="2554545"/>
          </a:xfrm>
          <a:prstGeom prst="rect">
            <a:avLst/>
          </a:prstGeom>
          <a:noFill/>
        </p:spPr>
        <p:txBody>
          <a:bodyPr wrap="square" lIns="91440" tIns="45720" rIns="91440" bIns="45720" rtlCol="0" anchor="t">
            <a:spAutoFit/>
          </a:bodyPr>
          <a:lstStyle/>
          <a:p>
            <a:r>
              <a:rPr lang="en-US" sz="1600" b="1" u="sng" dirty="0"/>
              <a:t>Answers the Question:</a:t>
            </a:r>
            <a:r>
              <a:rPr lang="en-US" sz="1600" b="1" i="1" dirty="0"/>
              <a:t> </a:t>
            </a:r>
          </a:p>
          <a:p>
            <a:r>
              <a:rPr lang="en-US" sz="1600" i="1" dirty="0">
                <a:ea typeface="+mn-lt"/>
                <a:cs typeface="+mn-lt"/>
              </a:rPr>
              <a:t>Which areas and local groups in my county are lacking sufficient broadband solutions to meet our unique needs? </a:t>
            </a:r>
            <a:endParaRPr lang="en-US" sz="1600" i="1" dirty="0">
              <a:cs typeface="Calibri"/>
            </a:endParaRPr>
          </a:p>
          <a:p>
            <a:endParaRPr lang="en-US" sz="1600" i="1" dirty="0"/>
          </a:p>
          <a:p>
            <a:endParaRPr lang="en-US" sz="1600" dirty="0"/>
          </a:p>
          <a:p>
            <a:r>
              <a:rPr lang="en-US" sz="1600" b="1" u="sng" dirty="0"/>
              <a:t>What is Gap Analysis and Community Needs Identification</a:t>
            </a:r>
            <a:r>
              <a:rPr lang="en-US" sz="1600" b="1" dirty="0"/>
              <a:t>:</a:t>
            </a:r>
          </a:p>
          <a:p>
            <a:r>
              <a:rPr lang="en-US" sz="1600" dirty="0"/>
              <a:t>This service provides an analytical approach to measuring the gaps between a county's existing infrastructure and local broadband goals. This includes identifying solutions for addressing issues with broadband access, as well as identifying current public policy standards and practices that can be implemented to promote local investment in broadband expansion. </a:t>
            </a:r>
            <a:endParaRPr lang="en-US" sz="1600" dirty="0">
              <a:cs typeface="Calibri"/>
            </a:endParaRPr>
          </a:p>
        </p:txBody>
      </p:sp>
      <p:sp>
        <p:nvSpPr>
          <p:cNvPr id="9" name="Footer Placeholder 8">
            <a:extLst>
              <a:ext uri="{FF2B5EF4-FFF2-40B4-BE49-F238E27FC236}">
                <a16:creationId xmlns:a16="http://schemas.microsoft.com/office/drawing/2014/main" id="{8EDB95D3-BCEC-1467-E05F-A5A3C4D7A1FE}"/>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dirty="0">
                <a:solidFill>
                  <a:schemeClr val="accent1">
                    <a:lumMod val="75000"/>
                  </a:schemeClr>
                </a:solidFill>
              </a:rPr>
              <a:t>BroadbandForTexas.com</a:t>
            </a:r>
          </a:p>
        </p:txBody>
      </p:sp>
      <p:sp>
        <p:nvSpPr>
          <p:cNvPr id="10" name="Slide Number Placeholder 9">
            <a:extLst>
              <a:ext uri="{FF2B5EF4-FFF2-40B4-BE49-F238E27FC236}">
                <a16:creationId xmlns:a16="http://schemas.microsoft.com/office/drawing/2014/main" id="{A2E44393-1CBA-CCBE-C26D-CC2A2D25F21A}"/>
              </a:ext>
              <a:ext uri="{C183D7F6-B498-43B3-948B-1728B52AA6E4}">
                <adec:decorative xmlns:adec="http://schemas.microsoft.com/office/drawing/2017/decorative" val="1"/>
              </a:ext>
            </a:extLst>
          </p:cNvPr>
          <p:cNvSpPr>
            <a:spLocks noGrp="1"/>
          </p:cNvSpPr>
          <p:nvPr>
            <p:ph type="sldNum" sz="quarter" idx="12"/>
          </p:nvPr>
        </p:nvSpPr>
        <p:spPr/>
        <p:txBody>
          <a:bodyPr/>
          <a:lstStyle/>
          <a:p>
            <a:fld id="{AC9F112F-D8C5-49FE-978D-360AA53CEC2E}" type="slidenum">
              <a:rPr lang="en-US" smtClean="0">
                <a:solidFill>
                  <a:schemeClr val="accent1">
                    <a:lumMod val="75000"/>
                  </a:schemeClr>
                </a:solidFill>
              </a:rPr>
              <a:t>5</a:t>
            </a:fld>
            <a:endParaRPr lang="en-US" dirty="0">
              <a:solidFill>
                <a:schemeClr val="accent1">
                  <a:lumMod val="75000"/>
                </a:schemeClr>
              </a:solidFill>
            </a:endParaRPr>
          </a:p>
        </p:txBody>
      </p:sp>
    </p:spTree>
    <p:extLst>
      <p:ext uri="{BB962C8B-B14F-4D97-AF65-F5344CB8AC3E}">
        <p14:creationId xmlns:p14="http://schemas.microsoft.com/office/powerpoint/2010/main" val="2553144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B234747-CA7C-D976-3730-17D35C6B709C}"/>
              </a:ext>
              <a:ext uri="{C183D7F6-B498-43B3-948B-1728B52AA6E4}">
                <adec:decorative xmlns:adec="http://schemas.microsoft.com/office/drawing/2017/decorative" val="1"/>
              </a:ext>
            </a:extLst>
          </p:cNvPr>
          <p:cNvSpPr/>
          <p:nvPr/>
        </p:nvSpPr>
        <p:spPr>
          <a:xfrm>
            <a:off x="0" y="0"/>
            <a:ext cx="9144000" cy="123689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srgbClr val="FEFFFF"/>
              </a:solidFill>
              <a:latin typeface="Calibri" panose="020F0502020204030204"/>
            </a:endParaRPr>
          </a:p>
        </p:txBody>
      </p:sp>
      <p:pic>
        <p:nvPicPr>
          <p:cNvPr id="2" name="Picture 1" descr="Texas Broadband Development Office logo">
            <a:extLst>
              <a:ext uri="{FF2B5EF4-FFF2-40B4-BE49-F238E27FC236}">
                <a16:creationId xmlns:a16="http://schemas.microsoft.com/office/drawing/2014/main" id="{994796EF-E95F-307E-7981-9970ECA5A064}"/>
              </a:ext>
            </a:extLst>
          </p:cNvPr>
          <p:cNvPicPr>
            <a:picLocks noChangeAspect="1"/>
          </p:cNvPicPr>
          <p:nvPr/>
        </p:nvPicPr>
        <p:blipFill>
          <a:blip r:embed="rId2">
            <a:lum bright="70000" contrast="-70000"/>
          </a:blip>
          <a:stretch>
            <a:fillRect/>
          </a:stretch>
        </p:blipFill>
        <p:spPr>
          <a:xfrm>
            <a:off x="381000" y="206965"/>
            <a:ext cx="2819721" cy="822960"/>
          </a:xfrm>
          <a:prstGeom prst="rect">
            <a:avLst/>
          </a:prstGeom>
        </p:spPr>
      </p:pic>
      <p:sp>
        <p:nvSpPr>
          <p:cNvPr id="7" name="Title 6">
            <a:extLst>
              <a:ext uri="{FF2B5EF4-FFF2-40B4-BE49-F238E27FC236}">
                <a16:creationId xmlns:a16="http://schemas.microsoft.com/office/drawing/2014/main" id="{A679EE82-734E-D0F4-9843-95931D599F89}"/>
              </a:ext>
            </a:extLst>
          </p:cNvPr>
          <p:cNvSpPr txBox="1">
            <a:spLocks noGrp="1"/>
          </p:cNvSpPr>
          <p:nvPr>
            <p:ph type="title" idx="4294967295"/>
          </p:nvPr>
        </p:nvSpPr>
        <p:spPr>
          <a:xfrm>
            <a:off x="0" y="1371600"/>
            <a:ext cx="9143999" cy="907941"/>
          </a:xfrm>
          <a:prstGeom prst="rect">
            <a:avLst/>
          </a:prstGeom>
          <a:noFill/>
          <a:ln>
            <a:noFill/>
            <a:prstDash/>
          </a:ln>
          <a:effectLst/>
        </p:spPr>
        <p:txBody>
          <a:bodyPr rot="0" spcFirstLastPara="0" vertOverflow="overflow" horzOverflow="overflow" vert="horz" wrap="square" lIns="91440" tIns="0" rIns="91440" bIns="45720" numCol="1" spcCol="0" rtlCol="0" fromWordArt="0" anchor="t" anchorCtr="0" forceAA="0" compatLnSpc="1">
            <a:prstTxWarp prst="textNoShape">
              <a:avLst/>
            </a:prstTxWarp>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chemeClr val="accent1">
                    <a:lumMod val="75000"/>
                  </a:schemeClr>
                </a:solidFill>
                <a:effectLst/>
                <a:uLnTx/>
                <a:uFillTx/>
                <a:latin typeface="Arial Black" panose="020B0604020202020204" pitchFamily="34" charset="0"/>
                <a:ea typeface="+mn-ea"/>
                <a:cs typeface="Arial Black" panose="020B0604020202020204" pitchFamily="34" charset="0"/>
              </a:rPr>
              <a:t>Public Private Partnership (P3) Identification and Analysis</a:t>
            </a:r>
            <a:endParaRPr kumimoji="0" lang="en-US" sz="2800" b="0" i="0" u="none" strike="noStrike" kern="1200" cap="none" spc="0" normalizeH="0" baseline="0" noProof="0" dirty="0">
              <a:ln>
                <a:noFill/>
              </a:ln>
              <a:solidFill>
                <a:schemeClr val="accent1">
                  <a:lumMod val="75000"/>
                </a:schemeClr>
              </a:solidFill>
              <a:effectLst/>
              <a:uLnTx/>
              <a:uFillTx/>
              <a:latin typeface="Arial Black" panose="020B0604020202020204" pitchFamily="34" charset="0"/>
              <a:ea typeface="+mn-ea"/>
              <a:cs typeface="Arial Black" panose="020B0604020202020204" pitchFamily="34" charset="0"/>
            </a:endParaRPr>
          </a:p>
        </p:txBody>
      </p:sp>
      <p:sp>
        <p:nvSpPr>
          <p:cNvPr id="11" name="TextBox 10">
            <a:extLst>
              <a:ext uri="{FF2B5EF4-FFF2-40B4-BE49-F238E27FC236}">
                <a16:creationId xmlns:a16="http://schemas.microsoft.com/office/drawing/2014/main" id="{8298B1B0-80F6-DDCD-105E-9B3485F05848}"/>
              </a:ext>
            </a:extLst>
          </p:cNvPr>
          <p:cNvSpPr txBox="1"/>
          <p:nvPr/>
        </p:nvSpPr>
        <p:spPr>
          <a:xfrm>
            <a:off x="457200" y="2289640"/>
            <a:ext cx="8229600" cy="2554545"/>
          </a:xfrm>
          <a:prstGeom prst="rect">
            <a:avLst/>
          </a:prstGeom>
          <a:noFill/>
        </p:spPr>
        <p:txBody>
          <a:bodyPr wrap="square" lIns="91440" tIns="45720" rIns="91440" bIns="45720" rtlCol="0" anchor="t">
            <a:spAutoFit/>
          </a:bodyPr>
          <a:lstStyle/>
          <a:p>
            <a:r>
              <a:rPr lang="en-US" sz="1600" b="1" u="sng" dirty="0"/>
              <a:t>Answers the Question:</a:t>
            </a:r>
            <a:r>
              <a:rPr lang="en-US" sz="1600" b="1" i="1" dirty="0"/>
              <a:t> </a:t>
            </a:r>
          </a:p>
          <a:p>
            <a:r>
              <a:rPr lang="en-US" sz="1600" i="1" dirty="0"/>
              <a:t>Is there anyone my county could partner with to potentially maximize my county's ability to reach its broadband goals?</a:t>
            </a:r>
            <a:endParaRPr lang="en-US" sz="1600" i="1" dirty="0">
              <a:cs typeface="Calibri"/>
            </a:endParaRPr>
          </a:p>
          <a:p>
            <a:endParaRPr lang="en-US" sz="1600" dirty="0"/>
          </a:p>
          <a:p>
            <a:endParaRPr lang="en-US" sz="1600" dirty="0"/>
          </a:p>
          <a:p>
            <a:r>
              <a:rPr lang="en-US" sz="1600" b="1" u="sng" dirty="0"/>
              <a:t>What is P3 Identification and Analysis</a:t>
            </a:r>
            <a:r>
              <a:rPr lang="en-US" sz="1600" b="1" dirty="0"/>
              <a:t>:</a:t>
            </a:r>
            <a:endParaRPr lang="en-US" sz="1600" b="1" dirty="0">
              <a:cs typeface="Calibri"/>
            </a:endParaRPr>
          </a:p>
          <a:p>
            <a:r>
              <a:rPr lang="en-US" sz="1600" dirty="0"/>
              <a:t>This service identifies potential opportunities for local public jurisdictions to establish formal partnerships with private providers. This includes evaluating all applicable business models that suit local broadband goals, identifying the potential risks involved and facilitating </a:t>
            </a:r>
            <a:r>
              <a:rPr lang="en-US" sz="1600" i="1" dirty="0"/>
              <a:t>Requests for Proposals</a:t>
            </a:r>
            <a:r>
              <a:rPr lang="en-US" sz="1600" dirty="0"/>
              <a:t> for partnering opportunities. </a:t>
            </a:r>
            <a:endParaRPr lang="en-US" sz="1600" dirty="0">
              <a:cs typeface="Calibri"/>
            </a:endParaRPr>
          </a:p>
        </p:txBody>
      </p:sp>
      <p:sp>
        <p:nvSpPr>
          <p:cNvPr id="9" name="Footer Placeholder 8">
            <a:extLst>
              <a:ext uri="{FF2B5EF4-FFF2-40B4-BE49-F238E27FC236}">
                <a16:creationId xmlns:a16="http://schemas.microsoft.com/office/drawing/2014/main" id="{8EDB95D3-BCEC-1467-E05F-A5A3C4D7A1FE}"/>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dirty="0">
                <a:solidFill>
                  <a:schemeClr val="accent1">
                    <a:lumMod val="75000"/>
                  </a:schemeClr>
                </a:solidFill>
              </a:rPr>
              <a:t>BroadbandForTexas.com</a:t>
            </a:r>
          </a:p>
        </p:txBody>
      </p:sp>
      <p:sp>
        <p:nvSpPr>
          <p:cNvPr id="10" name="Slide Number Placeholder 9">
            <a:extLst>
              <a:ext uri="{FF2B5EF4-FFF2-40B4-BE49-F238E27FC236}">
                <a16:creationId xmlns:a16="http://schemas.microsoft.com/office/drawing/2014/main" id="{A2E44393-1CBA-CCBE-C26D-CC2A2D25F21A}"/>
              </a:ext>
              <a:ext uri="{C183D7F6-B498-43B3-948B-1728B52AA6E4}">
                <adec:decorative xmlns:adec="http://schemas.microsoft.com/office/drawing/2017/decorative" val="1"/>
              </a:ext>
            </a:extLst>
          </p:cNvPr>
          <p:cNvSpPr>
            <a:spLocks noGrp="1"/>
          </p:cNvSpPr>
          <p:nvPr>
            <p:ph type="sldNum" sz="quarter" idx="12"/>
          </p:nvPr>
        </p:nvSpPr>
        <p:spPr>
          <a:xfrm>
            <a:off x="6450546" y="6356351"/>
            <a:ext cx="2057400" cy="365125"/>
          </a:xfrm>
        </p:spPr>
        <p:txBody>
          <a:bodyPr/>
          <a:lstStyle/>
          <a:p>
            <a:fld id="{AC9F112F-D8C5-49FE-978D-360AA53CEC2E}" type="slidenum">
              <a:rPr lang="en-US" smtClean="0">
                <a:solidFill>
                  <a:schemeClr val="accent1">
                    <a:lumMod val="75000"/>
                  </a:schemeClr>
                </a:solidFill>
              </a:rPr>
              <a:t>6</a:t>
            </a:fld>
            <a:endParaRPr lang="en-US" dirty="0">
              <a:solidFill>
                <a:schemeClr val="accent1">
                  <a:lumMod val="75000"/>
                </a:schemeClr>
              </a:solidFill>
            </a:endParaRPr>
          </a:p>
        </p:txBody>
      </p:sp>
    </p:spTree>
    <p:extLst>
      <p:ext uri="{BB962C8B-B14F-4D97-AF65-F5344CB8AC3E}">
        <p14:creationId xmlns:p14="http://schemas.microsoft.com/office/powerpoint/2010/main" val="535943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B234747-CA7C-D976-3730-17D35C6B709C}"/>
              </a:ext>
              <a:ext uri="{C183D7F6-B498-43B3-948B-1728B52AA6E4}">
                <adec:decorative xmlns:adec="http://schemas.microsoft.com/office/drawing/2017/decorative" val="1"/>
              </a:ext>
            </a:extLst>
          </p:cNvPr>
          <p:cNvSpPr/>
          <p:nvPr/>
        </p:nvSpPr>
        <p:spPr>
          <a:xfrm>
            <a:off x="0" y="0"/>
            <a:ext cx="9144000" cy="123689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srgbClr val="FEFFFF"/>
              </a:solidFill>
              <a:latin typeface="Calibri" panose="020F0502020204030204"/>
            </a:endParaRPr>
          </a:p>
        </p:txBody>
      </p:sp>
      <p:pic>
        <p:nvPicPr>
          <p:cNvPr id="2" name="Picture 1" descr="Texas Broadband Development Office logo">
            <a:extLst>
              <a:ext uri="{FF2B5EF4-FFF2-40B4-BE49-F238E27FC236}">
                <a16:creationId xmlns:a16="http://schemas.microsoft.com/office/drawing/2014/main" id="{2C12506F-0985-34F7-F421-3AE54B457FB6}"/>
              </a:ext>
            </a:extLst>
          </p:cNvPr>
          <p:cNvPicPr>
            <a:picLocks noChangeAspect="1"/>
          </p:cNvPicPr>
          <p:nvPr/>
        </p:nvPicPr>
        <p:blipFill>
          <a:blip r:embed="rId2">
            <a:lum bright="70000" contrast="-70000"/>
          </a:blip>
          <a:stretch>
            <a:fillRect/>
          </a:stretch>
        </p:blipFill>
        <p:spPr>
          <a:xfrm>
            <a:off x="381000" y="206965"/>
            <a:ext cx="2819721" cy="822960"/>
          </a:xfrm>
          <a:prstGeom prst="rect">
            <a:avLst/>
          </a:prstGeom>
        </p:spPr>
      </p:pic>
      <p:sp>
        <p:nvSpPr>
          <p:cNvPr id="7" name="Title 6">
            <a:extLst>
              <a:ext uri="{FF2B5EF4-FFF2-40B4-BE49-F238E27FC236}">
                <a16:creationId xmlns:a16="http://schemas.microsoft.com/office/drawing/2014/main" id="{A679EE82-734E-D0F4-9843-95931D599F89}"/>
              </a:ext>
            </a:extLst>
          </p:cNvPr>
          <p:cNvSpPr txBox="1">
            <a:spLocks noGrp="1"/>
          </p:cNvSpPr>
          <p:nvPr>
            <p:ph type="title" idx="4294967295"/>
          </p:nvPr>
        </p:nvSpPr>
        <p:spPr>
          <a:xfrm>
            <a:off x="0" y="1371600"/>
            <a:ext cx="9143999" cy="477054"/>
          </a:xfrm>
          <a:prstGeom prst="rect">
            <a:avLst/>
          </a:prstGeom>
          <a:noFill/>
          <a:ln>
            <a:noFill/>
            <a:prstDash/>
          </a:ln>
          <a:effectLst/>
        </p:spPr>
        <p:txBody>
          <a:bodyPr rot="0" spcFirstLastPara="0" vertOverflow="overflow" horzOverflow="overflow" vert="horz" wrap="square" lIns="91440" tIns="0" rIns="91440" bIns="45720" numCol="1" spcCol="0" rtlCol="0" fromWordArt="0" anchor="t" anchorCtr="0" forceAA="0" compatLnSpc="1">
            <a:prstTxWarp prst="textNoShape">
              <a:avLst/>
            </a:prstTxWarp>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chemeClr val="accent1">
                    <a:lumMod val="75000"/>
                  </a:schemeClr>
                </a:solidFill>
                <a:effectLst/>
                <a:uLnTx/>
                <a:uFillTx/>
                <a:latin typeface="Arial Black" panose="020B0604020202020204" pitchFamily="34" charset="0"/>
                <a:ea typeface="+mn-ea"/>
                <a:cs typeface="Arial Black" panose="020B0604020202020204" pitchFamily="34" charset="0"/>
              </a:rPr>
              <a:t>Workforce Development Strategy</a:t>
            </a:r>
            <a:endParaRPr kumimoji="0" lang="en-US" sz="2800" b="0" i="0" u="none" strike="noStrike" kern="1200" cap="none" spc="0" normalizeH="0" baseline="0" noProof="0" dirty="0">
              <a:ln>
                <a:noFill/>
              </a:ln>
              <a:solidFill>
                <a:schemeClr val="accent1">
                  <a:lumMod val="75000"/>
                </a:schemeClr>
              </a:solidFill>
              <a:effectLst/>
              <a:uLnTx/>
              <a:uFillTx/>
              <a:latin typeface="Arial Black" panose="020B0604020202020204" pitchFamily="34" charset="0"/>
              <a:ea typeface="+mn-ea"/>
              <a:cs typeface="Arial Black" panose="020B0604020202020204" pitchFamily="34" charset="0"/>
            </a:endParaRPr>
          </a:p>
        </p:txBody>
      </p:sp>
      <p:sp>
        <p:nvSpPr>
          <p:cNvPr id="11" name="TextBox 10">
            <a:extLst>
              <a:ext uri="{FF2B5EF4-FFF2-40B4-BE49-F238E27FC236}">
                <a16:creationId xmlns:a16="http://schemas.microsoft.com/office/drawing/2014/main" id="{1AEC8AB7-52B3-8CDA-6C36-26B12B7A9396}"/>
              </a:ext>
            </a:extLst>
          </p:cNvPr>
          <p:cNvSpPr txBox="1"/>
          <p:nvPr/>
        </p:nvSpPr>
        <p:spPr>
          <a:xfrm>
            <a:off x="457200" y="2289640"/>
            <a:ext cx="8229600" cy="2308324"/>
          </a:xfrm>
          <a:prstGeom prst="rect">
            <a:avLst/>
          </a:prstGeom>
          <a:noFill/>
        </p:spPr>
        <p:txBody>
          <a:bodyPr wrap="square" lIns="91440" tIns="45720" rIns="91440" bIns="45720" rtlCol="0" anchor="t">
            <a:spAutoFit/>
          </a:bodyPr>
          <a:lstStyle/>
          <a:p>
            <a:r>
              <a:rPr lang="en-US" sz="1600" b="1" u="sng" dirty="0"/>
              <a:t>Answers the Question:</a:t>
            </a:r>
            <a:r>
              <a:rPr lang="en-US" sz="1600" b="1" i="1" dirty="0"/>
              <a:t> </a:t>
            </a:r>
          </a:p>
          <a:p>
            <a:r>
              <a:rPr lang="en-US" sz="1600" i="1" dirty="0"/>
              <a:t>How can my county better position itself to meet the labor demand of building and operating broadband networks, preferably in a way that also expands new job markets in my local area?</a:t>
            </a:r>
            <a:endParaRPr lang="en-US" sz="1600" i="1" dirty="0">
              <a:cs typeface="Calibri"/>
            </a:endParaRPr>
          </a:p>
          <a:p>
            <a:endParaRPr lang="en-US" sz="1600" dirty="0"/>
          </a:p>
          <a:p>
            <a:endParaRPr lang="en-US" sz="1600" dirty="0"/>
          </a:p>
          <a:p>
            <a:r>
              <a:rPr lang="en-US" sz="1600" b="1" u="sng" dirty="0"/>
              <a:t>What is Workforce Development Strategy</a:t>
            </a:r>
            <a:r>
              <a:rPr lang="en-US" sz="1600" b="1" dirty="0"/>
              <a:t>:</a:t>
            </a:r>
            <a:endParaRPr lang="en-US" sz="1600" b="1" dirty="0">
              <a:cs typeface="Calibri"/>
            </a:endParaRPr>
          </a:p>
          <a:p>
            <a:r>
              <a:rPr lang="en-US" sz="1600" dirty="0"/>
              <a:t>This service identifies and engages with organizations that support the local development of broadband workforce solutions. It includes the development of strategies that aim to leverage workforce development opportunities with existing local resources and expertise. </a:t>
            </a:r>
            <a:endParaRPr lang="en-US" sz="1600" dirty="0">
              <a:cs typeface="Calibri"/>
            </a:endParaRPr>
          </a:p>
        </p:txBody>
      </p:sp>
      <p:sp>
        <p:nvSpPr>
          <p:cNvPr id="9" name="Footer Placeholder 8">
            <a:extLst>
              <a:ext uri="{FF2B5EF4-FFF2-40B4-BE49-F238E27FC236}">
                <a16:creationId xmlns:a16="http://schemas.microsoft.com/office/drawing/2014/main" id="{8EDB95D3-BCEC-1467-E05F-A5A3C4D7A1FE}"/>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dirty="0">
                <a:solidFill>
                  <a:schemeClr val="accent1">
                    <a:lumMod val="75000"/>
                  </a:schemeClr>
                </a:solidFill>
              </a:rPr>
              <a:t>BroadbandForTexas.com</a:t>
            </a:r>
          </a:p>
        </p:txBody>
      </p:sp>
      <p:sp>
        <p:nvSpPr>
          <p:cNvPr id="10" name="Slide Number Placeholder 9">
            <a:extLst>
              <a:ext uri="{FF2B5EF4-FFF2-40B4-BE49-F238E27FC236}">
                <a16:creationId xmlns:a16="http://schemas.microsoft.com/office/drawing/2014/main" id="{A2E44393-1CBA-CCBE-C26D-CC2A2D25F21A}"/>
              </a:ext>
              <a:ext uri="{C183D7F6-B498-43B3-948B-1728B52AA6E4}">
                <adec:decorative xmlns:adec="http://schemas.microsoft.com/office/drawing/2017/decorative" val="1"/>
              </a:ext>
            </a:extLst>
          </p:cNvPr>
          <p:cNvSpPr>
            <a:spLocks noGrp="1"/>
          </p:cNvSpPr>
          <p:nvPr>
            <p:ph type="sldNum" sz="quarter" idx="12"/>
          </p:nvPr>
        </p:nvSpPr>
        <p:spPr/>
        <p:txBody>
          <a:bodyPr/>
          <a:lstStyle/>
          <a:p>
            <a:fld id="{AC9F112F-D8C5-49FE-978D-360AA53CEC2E}" type="slidenum">
              <a:rPr lang="en-US" smtClean="0">
                <a:solidFill>
                  <a:schemeClr val="accent1">
                    <a:lumMod val="75000"/>
                  </a:schemeClr>
                </a:solidFill>
              </a:rPr>
              <a:t>7</a:t>
            </a:fld>
            <a:endParaRPr lang="en-US" dirty="0">
              <a:solidFill>
                <a:schemeClr val="accent1">
                  <a:lumMod val="75000"/>
                </a:schemeClr>
              </a:solidFill>
            </a:endParaRPr>
          </a:p>
        </p:txBody>
      </p:sp>
    </p:spTree>
    <p:extLst>
      <p:ext uri="{BB962C8B-B14F-4D97-AF65-F5344CB8AC3E}">
        <p14:creationId xmlns:p14="http://schemas.microsoft.com/office/powerpoint/2010/main" val="725115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B234747-CA7C-D976-3730-17D35C6B709C}"/>
              </a:ext>
              <a:ext uri="{C183D7F6-B498-43B3-948B-1728B52AA6E4}">
                <adec:decorative xmlns:adec="http://schemas.microsoft.com/office/drawing/2017/decorative" val="1"/>
              </a:ext>
            </a:extLst>
          </p:cNvPr>
          <p:cNvSpPr/>
          <p:nvPr/>
        </p:nvSpPr>
        <p:spPr>
          <a:xfrm>
            <a:off x="0" y="-19455"/>
            <a:ext cx="9144000" cy="123689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srgbClr val="FEFFFF"/>
              </a:solidFill>
              <a:latin typeface="Calibri" panose="020F0502020204030204"/>
            </a:endParaRPr>
          </a:p>
        </p:txBody>
      </p:sp>
      <p:pic>
        <p:nvPicPr>
          <p:cNvPr id="2" name="Picture 1" descr="Texas Broadband Development Office logo">
            <a:extLst>
              <a:ext uri="{FF2B5EF4-FFF2-40B4-BE49-F238E27FC236}">
                <a16:creationId xmlns:a16="http://schemas.microsoft.com/office/drawing/2014/main" id="{86E81B07-93BB-078D-B5F3-18143B61C521}"/>
              </a:ext>
            </a:extLst>
          </p:cNvPr>
          <p:cNvPicPr>
            <a:picLocks noChangeAspect="1"/>
          </p:cNvPicPr>
          <p:nvPr/>
        </p:nvPicPr>
        <p:blipFill>
          <a:blip r:embed="rId2">
            <a:lum bright="70000" contrast="-70000"/>
          </a:blip>
          <a:stretch>
            <a:fillRect/>
          </a:stretch>
        </p:blipFill>
        <p:spPr>
          <a:xfrm>
            <a:off x="381000" y="206965"/>
            <a:ext cx="2819721" cy="822960"/>
          </a:xfrm>
          <a:prstGeom prst="rect">
            <a:avLst/>
          </a:prstGeom>
        </p:spPr>
      </p:pic>
      <p:sp>
        <p:nvSpPr>
          <p:cNvPr id="7" name="Title 6">
            <a:extLst>
              <a:ext uri="{FF2B5EF4-FFF2-40B4-BE49-F238E27FC236}">
                <a16:creationId xmlns:a16="http://schemas.microsoft.com/office/drawing/2014/main" id="{A679EE82-734E-D0F4-9843-95931D599F89}"/>
              </a:ext>
            </a:extLst>
          </p:cNvPr>
          <p:cNvSpPr txBox="1">
            <a:spLocks noGrp="1"/>
          </p:cNvSpPr>
          <p:nvPr>
            <p:ph type="title" idx="4294967295"/>
          </p:nvPr>
        </p:nvSpPr>
        <p:spPr>
          <a:xfrm>
            <a:off x="0" y="1352145"/>
            <a:ext cx="9143999" cy="907941"/>
          </a:xfrm>
          <a:prstGeom prst="rect">
            <a:avLst/>
          </a:prstGeom>
          <a:noFill/>
          <a:ln>
            <a:noFill/>
            <a:prstDash/>
          </a:ln>
          <a:effectLst/>
        </p:spPr>
        <p:txBody>
          <a:bodyPr rot="0" spcFirstLastPara="0" vertOverflow="overflow" horzOverflow="overflow" vert="horz" wrap="square" lIns="91440" tIns="0" rIns="91440" bIns="45720" numCol="1" spcCol="0" rtlCol="0" fromWordArt="0" anchor="t" anchorCtr="0" forceAA="0" compatLnSpc="1">
            <a:prstTxWarp prst="textNoShape">
              <a:avLst/>
            </a:prstTxWarp>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chemeClr val="accent1">
                    <a:lumMod val="75000"/>
                  </a:schemeClr>
                </a:solidFill>
                <a:effectLst/>
                <a:uLnTx/>
                <a:uFillTx/>
                <a:latin typeface="Arial Black" panose="020B0604020202020204" pitchFamily="34" charset="0"/>
                <a:ea typeface="+mn-ea"/>
                <a:cs typeface="Arial Black" panose="020B0604020202020204" pitchFamily="34" charset="0"/>
              </a:rPr>
              <a:t>Digital Opportunity Strategy and Needs Identification</a:t>
            </a:r>
            <a:endParaRPr kumimoji="0" lang="en-US" sz="2800" b="0" i="0" u="none" strike="noStrike" kern="1200" cap="none" spc="0" normalizeH="0" baseline="0" noProof="0" dirty="0">
              <a:ln>
                <a:noFill/>
              </a:ln>
              <a:solidFill>
                <a:schemeClr val="accent1">
                  <a:lumMod val="75000"/>
                </a:schemeClr>
              </a:solidFill>
              <a:effectLst/>
              <a:uLnTx/>
              <a:uFillTx/>
              <a:latin typeface="Arial Black" panose="020B0604020202020204" pitchFamily="34" charset="0"/>
              <a:ea typeface="+mn-ea"/>
              <a:cs typeface="Arial Black" panose="020B0604020202020204" pitchFamily="34" charset="0"/>
            </a:endParaRPr>
          </a:p>
        </p:txBody>
      </p:sp>
      <p:sp>
        <p:nvSpPr>
          <p:cNvPr id="11" name="TextBox 10">
            <a:extLst>
              <a:ext uri="{FF2B5EF4-FFF2-40B4-BE49-F238E27FC236}">
                <a16:creationId xmlns:a16="http://schemas.microsoft.com/office/drawing/2014/main" id="{FF7E5A03-2840-757B-0309-E984C42050C4}"/>
              </a:ext>
            </a:extLst>
          </p:cNvPr>
          <p:cNvSpPr txBox="1"/>
          <p:nvPr/>
        </p:nvSpPr>
        <p:spPr>
          <a:xfrm>
            <a:off x="467512" y="2296312"/>
            <a:ext cx="8219287" cy="2800767"/>
          </a:xfrm>
          <a:prstGeom prst="rect">
            <a:avLst/>
          </a:prstGeom>
          <a:noFill/>
        </p:spPr>
        <p:txBody>
          <a:bodyPr wrap="square" lIns="91440" tIns="45720" rIns="91440" bIns="45720" rtlCol="0" anchor="t">
            <a:spAutoFit/>
          </a:bodyPr>
          <a:lstStyle/>
          <a:p>
            <a:r>
              <a:rPr lang="en-US" sz="1600" b="1" u="sng" dirty="0"/>
              <a:t>Answers the Questions:</a:t>
            </a:r>
            <a:r>
              <a:rPr lang="en-US" sz="1600" b="1" i="1" dirty="0"/>
              <a:t> </a:t>
            </a:r>
          </a:p>
          <a:p>
            <a:r>
              <a:rPr lang="en-US" sz="1600" i="1" dirty="0"/>
              <a:t>What are some other barriers in my county to using the internet aside from availability? How can my county reduce these barriers?</a:t>
            </a:r>
            <a:endParaRPr lang="en-US" sz="1600" i="1" dirty="0">
              <a:cs typeface="Calibri"/>
            </a:endParaRPr>
          </a:p>
          <a:p>
            <a:endParaRPr lang="en-US" sz="1600" dirty="0"/>
          </a:p>
          <a:p>
            <a:endParaRPr lang="en-US" sz="1600" dirty="0"/>
          </a:p>
          <a:p>
            <a:r>
              <a:rPr lang="en-US" sz="1600" b="1" u="sng" dirty="0"/>
              <a:t>What is Digital Opportunity Strategy and Needs Identification</a:t>
            </a:r>
            <a:r>
              <a:rPr lang="en-US" sz="1600" b="1" dirty="0"/>
              <a:t>:</a:t>
            </a:r>
            <a:endParaRPr lang="en-US" sz="1600" b="1" dirty="0">
              <a:cs typeface="Calibri"/>
            </a:endParaRPr>
          </a:p>
          <a:p>
            <a:r>
              <a:rPr lang="en-US" sz="1600" dirty="0"/>
              <a:t>This service looks beyond the accessibility of broadband by working to identify a county's gaps in the usability of the county's broadband services (i.e., the skills and technology necessary to operate them). It leverages stakeholder outreach and engagement as well as data collection methods to pinpoint a county's needs. Additionally, this service will identify actionable items that can be taken within the county in pursuit of achieving its broadband goals. </a:t>
            </a:r>
            <a:endParaRPr lang="en-US" sz="1600" dirty="0">
              <a:cs typeface="Calibri"/>
            </a:endParaRPr>
          </a:p>
        </p:txBody>
      </p:sp>
      <p:sp>
        <p:nvSpPr>
          <p:cNvPr id="9" name="Footer Placeholder 8">
            <a:extLst>
              <a:ext uri="{FF2B5EF4-FFF2-40B4-BE49-F238E27FC236}">
                <a16:creationId xmlns:a16="http://schemas.microsoft.com/office/drawing/2014/main" id="{8EDB95D3-BCEC-1467-E05F-A5A3C4D7A1FE}"/>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dirty="0">
                <a:solidFill>
                  <a:schemeClr val="accent1">
                    <a:lumMod val="75000"/>
                  </a:schemeClr>
                </a:solidFill>
              </a:rPr>
              <a:t>BroadbandForTexas.com</a:t>
            </a:r>
          </a:p>
        </p:txBody>
      </p:sp>
      <p:sp>
        <p:nvSpPr>
          <p:cNvPr id="10" name="Slide Number Placeholder 9">
            <a:extLst>
              <a:ext uri="{FF2B5EF4-FFF2-40B4-BE49-F238E27FC236}">
                <a16:creationId xmlns:a16="http://schemas.microsoft.com/office/drawing/2014/main" id="{A2E44393-1CBA-CCBE-C26D-CC2A2D25F21A}"/>
              </a:ext>
              <a:ext uri="{C183D7F6-B498-43B3-948B-1728B52AA6E4}">
                <adec:decorative xmlns:adec="http://schemas.microsoft.com/office/drawing/2017/decorative" val="1"/>
              </a:ext>
            </a:extLst>
          </p:cNvPr>
          <p:cNvSpPr>
            <a:spLocks noGrp="1"/>
          </p:cNvSpPr>
          <p:nvPr>
            <p:ph type="sldNum" sz="quarter" idx="12"/>
          </p:nvPr>
        </p:nvSpPr>
        <p:spPr/>
        <p:txBody>
          <a:bodyPr/>
          <a:lstStyle/>
          <a:p>
            <a:fld id="{AC9F112F-D8C5-49FE-978D-360AA53CEC2E}" type="slidenum">
              <a:rPr lang="en-US" smtClean="0">
                <a:solidFill>
                  <a:schemeClr val="accent1">
                    <a:lumMod val="75000"/>
                  </a:schemeClr>
                </a:solidFill>
              </a:rPr>
              <a:t>8</a:t>
            </a:fld>
            <a:endParaRPr lang="en-US" dirty="0">
              <a:solidFill>
                <a:schemeClr val="accent1">
                  <a:lumMod val="75000"/>
                </a:schemeClr>
              </a:solidFill>
            </a:endParaRPr>
          </a:p>
        </p:txBody>
      </p:sp>
    </p:spTree>
    <p:extLst>
      <p:ext uri="{BB962C8B-B14F-4D97-AF65-F5344CB8AC3E}">
        <p14:creationId xmlns:p14="http://schemas.microsoft.com/office/powerpoint/2010/main" val="3772993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B234747-CA7C-D976-3730-17D35C6B709C}"/>
              </a:ext>
              <a:ext uri="{C183D7F6-B498-43B3-948B-1728B52AA6E4}">
                <adec:decorative xmlns:adec="http://schemas.microsoft.com/office/drawing/2017/decorative" val="1"/>
              </a:ext>
            </a:extLst>
          </p:cNvPr>
          <p:cNvSpPr/>
          <p:nvPr/>
        </p:nvSpPr>
        <p:spPr>
          <a:xfrm>
            <a:off x="0" y="0"/>
            <a:ext cx="9144000" cy="123689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srgbClr val="FEFFFF"/>
              </a:solidFill>
              <a:latin typeface="Calibri" panose="020F0502020204030204"/>
            </a:endParaRPr>
          </a:p>
        </p:txBody>
      </p:sp>
      <p:pic>
        <p:nvPicPr>
          <p:cNvPr id="3" name="Picture 2" descr="Texas Broadband Development Office logo">
            <a:extLst>
              <a:ext uri="{FF2B5EF4-FFF2-40B4-BE49-F238E27FC236}">
                <a16:creationId xmlns:a16="http://schemas.microsoft.com/office/drawing/2014/main" id="{F43614B1-76EE-FD0B-8B0B-5E6DA0067DB2}"/>
              </a:ext>
            </a:extLst>
          </p:cNvPr>
          <p:cNvPicPr>
            <a:picLocks noChangeAspect="1"/>
          </p:cNvPicPr>
          <p:nvPr/>
        </p:nvPicPr>
        <p:blipFill>
          <a:blip r:embed="rId2">
            <a:lum bright="70000" contrast="-70000"/>
          </a:blip>
          <a:stretch>
            <a:fillRect/>
          </a:stretch>
        </p:blipFill>
        <p:spPr>
          <a:xfrm>
            <a:off x="381000" y="206965"/>
            <a:ext cx="2819721" cy="822960"/>
          </a:xfrm>
          <a:prstGeom prst="rect">
            <a:avLst/>
          </a:prstGeom>
        </p:spPr>
      </p:pic>
      <p:sp>
        <p:nvSpPr>
          <p:cNvPr id="7" name="Title 6">
            <a:extLst>
              <a:ext uri="{FF2B5EF4-FFF2-40B4-BE49-F238E27FC236}">
                <a16:creationId xmlns:a16="http://schemas.microsoft.com/office/drawing/2014/main" id="{A679EE82-734E-D0F4-9843-95931D599F89}"/>
              </a:ext>
            </a:extLst>
          </p:cNvPr>
          <p:cNvSpPr txBox="1">
            <a:spLocks noGrp="1"/>
          </p:cNvSpPr>
          <p:nvPr>
            <p:ph type="title" idx="4294967295"/>
          </p:nvPr>
        </p:nvSpPr>
        <p:spPr>
          <a:xfrm>
            <a:off x="0" y="1371600"/>
            <a:ext cx="9143999" cy="477054"/>
          </a:xfrm>
          <a:prstGeom prst="rect">
            <a:avLst/>
          </a:prstGeom>
          <a:noFill/>
          <a:ln>
            <a:noFill/>
            <a:prstDash/>
          </a:ln>
          <a:effectLst/>
        </p:spPr>
        <p:txBody>
          <a:bodyPr rot="0" spcFirstLastPara="0" vertOverflow="overflow" horzOverflow="overflow" vert="horz" wrap="square" lIns="91440" tIns="0" rIns="91440" bIns="45720" numCol="1" spcCol="0" rtlCol="0" fromWordArt="0" anchor="t" anchorCtr="0" forceAA="0" compatLnSpc="1">
            <a:prstTxWarp prst="textNoShape">
              <a:avLst/>
            </a:prstTxWarp>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chemeClr val="accent1">
                    <a:lumMod val="75000"/>
                  </a:schemeClr>
                </a:solidFill>
                <a:effectLst/>
                <a:uLnTx/>
                <a:uFillTx/>
                <a:latin typeface="Arial Black" panose="020B0604020202020204" pitchFamily="34" charset="0"/>
                <a:ea typeface="+mn-ea"/>
                <a:cs typeface="Arial Black" panose="020B0604020202020204" pitchFamily="34" charset="0"/>
              </a:rPr>
              <a:t>Network Design Assessment</a:t>
            </a:r>
            <a:endParaRPr kumimoji="0" lang="en-US" sz="2800" b="0" i="0" u="none" strike="noStrike" kern="1200" cap="none" spc="0" normalizeH="0" baseline="0" noProof="0" dirty="0">
              <a:ln>
                <a:noFill/>
              </a:ln>
              <a:solidFill>
                <a:schemeClr val="accent1">
                  <a:lumMod val="75000"/>
                </a:schemeClr>
              </a:solidFill>
              <a:effectLst/>
              <a:uLnTx/>
              <a:uFillTx/>
              <a:latin typeface="Arial Black" panose="020B0604020202020204" pitchFamily="34" charset="0"/>
              <a:ea typeface="+mn-ea"/>
              <a:cs typeface="Arial Black" panose="020B0604020202020204" pitchFamily="34" charset="0"/>
            </a:endParaRPr>
          </a:p>
        </p:txBody>
      </p:sp>
      <p:sp>
        <p:nvSpPr>
          <p:cNvPr id="2" name="TextBox 1">
            <a:extLst>
              <a:ext uri="{FF2B5EF4-FFF2-40B4-BE49-F238E27FC236}">
                <a16:creationId xmlns:a16="http://schemas.microsoft.com/office/drawing/2014/main" id="{90A2527D-56A3-94FB-C71C-17C86B595C21}"/>
              </a:ext>
            </a:extLst>
          </p:cNvPr>
          <p:cNvSpPr txBox="1"/>
          <p:nvPr/>
        </p:nvSpPr>
        <p:spPr>
          <a:xfrm>
            <a:off x="467512" y="2296312"/>
            <a:ext cx="8219287" cy="2800767"/>
          </a:xfrm>
          <a:prstGeom prst="rect">
            <a:avLst/>
          </a:prstGeom>
          <a:noFill/>
        </p:spPr>
        <p:txBody>
          <a:bodyPr wrap="square" lIns="91440" tIns="45720" rIns="91440" bIns="45720" rtlCol="0" anchor="t">
            <a:spAutoFit/>
          </a:bodyPr>
          <a:lstStyle/>
          <a:p>
            <a:r>
              <a:rPr lang="en-US" sz="1600" b="1" u="sng" dirty="0"/>
              <a:t>Answers the Questions:</a:t>
            </a:r>
            <a:r>
              <a:rPr lang="en-US" sz="1600" b="1" i="1" dirty="0"/>
              <a:t> </a:t>
            </a:r>
          </a:p>
          <a:p>
            <a:r>
              <a:rPr lang="en-US" sz="1600" i="1" dirty="0"/>
              <a:t>What network solutions are available to my county? What are the differences between those options? </a:t>
            </a:r>
          </a:p>
          <a:p>
            <a:endParaRPr lang="en-US" sz="1600" dirty="0"/>
          </a:p>
          <a:p>
            <a:endParaRPr lang="en-US" sz="1600" dirty="0"/>
          </a:p>
          <a:p>
            <a:r>
              <a:rPr lang="en-US" sz="1600" b="1" u="sng" dirty="0"/>
              <a:t>What is Network Design Assessment</a:t>
            </a:r>
            <a:r>
              <a:rPr lang="en-US" sz="1600" b="1" dirty="0"/>
              <a:t>:</a:t>
            </a:r>
            <a:endParaRPr lang="en-US" sz="1600" b="1" dirty="0">
              <a:cs typeface="Calibri"/>
            </a:endParaRPr>
          </a:p>
          <a:p>
            <a:r>
              <a:rPr lang="en-US" sz="1600" dirty="0"/>
              <a:t>Also known as a High-Level Design, this service provides solutions that serve commercial, residential and public facilities where they are most needed, where gaps are identifiable and in a way that aligns with local broadband goals. This includes developing high-level network designs that provide different idealized county solutions and providing continued guidance throughout the network development process. </a:t>
            </a:r>
            <a:endParaRPr lang="en-US" sz="1600" dirty="0">
              <a:cs typeface="Calibri"/>
            </a:endParaRPr>
          </a:p>
        </p:txBody>
      </p:sp>
      <p:sp>
        <p:nvSpPr>
          <p:cNvPr id="9" name="Footer Placeholder 8">
            <a:extLst>
              <a:ext uri="{FF2B5EF4-FFF2-40B4-BE49-F238E27FC236}">
                <a16:creationId xmlns:a16="http://schemas.microsoft.com/office/drawing/2014/main" id="{8EDB95D3-BCEC-1467-E05F-A5A3C4D7A1FE}"/>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dirty="0">
                <a:solidFill>
                  <a:schemeClr val="accent1">
                    <a:lumMod val="75000"/>
                  </a:schemeClr>
                </a:solidFill>
              </a:rPr>
              <a:t>BroadbandForTexas.com</a:t>
            </a:r>
          </a:p>
        </p:txBody>
      </p:sp>
      <p:sp>
        <p:nvSpPr>
          <p:cNvPr id="10" name="Slide Number Placeholder 9">
            <a:extLst>
              <a:ext uri="{FF2B5EF4-FFF2-40B4-BE49-F238E27FC236}">
                <a16:creationId xmlns:a16="http://schemas.microsoft.com/office/drawing/2014/main" id="{A2E44393-1CBA-CCBE-C26D-CC2A2D25F21A}"/>
              </a:ext>
              <a:ext uri="{C183D7F6-B498-43B3-948B-1728B52AA6E4}">
                <adec:decorative xmlns:adec="http://schemas.microsoft.com/office/drawing/2017/decorative" val="1"/>
              </a:ext>
            </a:extLst>
          </p:cNvPr>
          <p:cNvSpPr>
            <a:spLocks noGrp="1"/>
          </p:cNvSpPr>
          <p:nvPr>
            <p:ph type="sldNum" sz="quarter" idx="12"/>
          </p:nvPr>
        </p:nvSpPr>
        <p:spPr/>
        <p:txBody>
          <a:bodyPr/>
          <a:lstStyle/>
          <a:p>
            <a:fld id="{AC9F112F-D8C5-49FE-978D-360AA53CEC2E}" type="slidenum">
              <a:rPr lang="en-US" smtClean="0">
                <a:solidFill>
                  <a:schemeClr val="accent1">
                    <a:lumMod val="75000"/>
                  </a:schemeClr>
                </a:solidFill>
              </a:rPr>
              <a:t>9</a:t>
            </a:fld>
            <a:endParaRPr lang="en-US" dirty="0">
              <a:solidFill>
                <a:schemeClr val="accent1">
                  <a:lumMod val="75000"/>
                </a:schemeClr>
              </a:solidFill>
            </a:endParaRPr>
          </a:p>
        </p:txBody>
      </p:sp>
    </p:spTree>
    <p:extLst>
      <p:ext uri="{BB962C8B-B14F-4D97-AF65-F5344CB8AC3E}">
        <p14:creationId xmlns:p14="http://schemas.microsoft.com/office/powerpoint/2010/main" val="182637254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LengthInSeconds xmlns="1bf0f462-8410-4f9e-9a52-1386a4fad60f" xsi:nil="true"/>
    <Comments xmlns="1bf0f462-8410-4f9e-9a52-1386a4fad60f" xsi:nil="true"/>
    <SharedWithUsers xmlns="dc78b365-2bba-4644-932d-9d30df4359c6">
      <UserInfo>
        <DisplayName/>
        <AccountId xsi:nil="true"/>
        <AccountType/>
      </UserInfo>
    </SharedWithUsers>
    <lcf76f155ced4ddcb4097134ff3c332f xmlns="1bf0f462-8410-4f9e-9a52-1386a4fad60f">
      <Terms xmlns="http://schemas.microsoft.com/office/infopath/2007/PartnerControls"/>
    </lcf76f155ced4ddcb4097134ff3c332f>
    <TaxCatchAll xmlns="dc78b365-2bba-4644-932d-9d30df4359c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C712D897317234AA0AE0492FD263EE4" ma:contentTypeVersion="18" ma:contentTypeDescription="Create a new document." ma:contentTypeScope="" ma:versionID="f42df05765f081dd6303e8ac73a55f80">
  <xsd:schema xmlns:xsd="http://www.w3.org/2001/XMLSchema" xmlns:xs="http://www.w3.org/2001/XMLSchema" xmlns:p="http://schemas.microsoft.com/office/2006/metadata/properties" xmlns:ns2="1bf0f462-8410-4f9e-9a52-1386a4fad60f" xmlns:ns3="dc78b365-2bba-4644-932d-9d30df4359c6" targetNamespace="http://schemas.microsoft.com/office/2006/metadata/properties" ma:root="true" ma:fieldsID="c3a9515a283a775f020df5c219579082" ns2:_="" ns3:_="">
    <xsd:import namespace="1bf0f462-8410-4f9e-9a52-1386a4fad60f"/>
    <xsd:import namespace="dc78b365-2bba-4644-932d-9d30df4359c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element ref="ns2:Comme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f0f462-8410-4f9e-9a52-1386a4fad60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7593c1e6-1b19-43fc-8c97-9917042d440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Comments" ma:index="23" nillable="true" ma:displayName="Comments" ma:description="This draft is ready for BDO review" ma:format="Dropdown" ma:internalName="Comment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c78b365-2bba-4644-932d-9d30df4359c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9b06ee4b-180c-4487-bbcb-1f604258f24c}" ma:internalName="TaxCatchAll" ma:showField="CatchAllData" ma:web="dc78b365-2bba-4644-932d-9d30df4359c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B3470F3-0FD6-49A6-A307-42C769ABD8AF}">
  <ds:schemaRefs>
    <ds:schemaRef ds:uri="http://schemas.microsoft.com/sharepoint/v3/contenttype/forms"/>
  </ds:schemaRefs>
</ds:datastoreItem>
</file>

<file path=customXml/itemProps2.xml><?xml version="1.0" encoding="utf-8"?>
<ds:datastoreItem xmlns:ds="http://schemas.openxmlformats.org/officeDocument/2006/customXml" ds:itemID="{53720C67-318D-4FA5-B839-3CFDD2BCE0E9}">
  <ds:schemaRefs>
    <ds:schemaRef ds:uri="1bf0f462-8410-4f9e-9a52-1386a4fad60f"/>
    <ds:schemaRef ds:uri="dc78b365-2bba-4644-932d-9d30df4359c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D7BCDBB-2051-4A5A-980E-50A2113C54EC}">
  <ds:schemaRefs>
    <ds:schemaRef ds:uri="1bf0f462-8410-4f9e-9a52-1386a4fad60f"/>
    <ds:schemaRef ds:uri="dc78b365-2bba-4644-932d-9d30df4359c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93</TotalTime>
  <Words>877</Words>
  <Application>Microsoft Office PowerPoint</Application>
  <PresentationFormat>On-screen Show (4:3)</PresentationFormat>
  <Paragraphs>75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Arial Black</vt:lpstr>
      <vt:lpstr>Calibri</vt:lpstr>
      <vt:lpstr>Calibri Light</vt:lpstr>
      <vt:lpstr>Office Theme</vt:lpstr>
      <vt:lpstr>Technical Assistance Program (TAP):  What services does TAP provide?</vt:lpstr>
      <vt:lpstr>Broadband Planning and Consulting Services</vt:lpstr>
      <vt:lpstr>Stakeholder Identification and Outreach</vt:lpstr>
      <vt:lpstr>Asset Mapping</vt:lpstr>
      <vt:lpstr>Gap Analysis and Community Needs Identification</vt:lpstr>
      <vt:lpstr>Public Private Partnership (P3) Identification and Analysis</vt:lpstr>
      <vt:lpstr>Workforce Development Strategy</vt:lpstr>
      <vt:lpstr>Digital Opportunity Strategy and Needs Identification</vt:lpstr>
      <vt:lpstr>Network Design Assessment</vt:lpstr>
    </vt:vector>
  </TitlesOfParts>
  <Company>CPA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Andrea Pacheco</dc:creator>
  <cp:lastModifiedBy>Andrea Pacheco</cp:lastModifiedBy>
  <cp:revision>26</cp:revision>
  <dcterms:created xsi:type="dcterms:W3CDTF">2023-09-12T18:32:05Z</dcterms:created>
  <dcterms:modified xsi:type="dcterms:W3CDTF">2024-03-29T16:12:23Z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0x010100AC712D897317234AA0AE0492FD263EE4</vt:lpwstr>
  </property>
  <property fmtid="{D5CDD505-2E9C-101B-9397-08002B2CF9AE}" pid="4" name="ComplianceAssetId">
    <vt:lpwstr/>
  </property>
  <property fmtid="{D5CDD505-2E9C-101B-9397-08002B2CF9AE}" pid="5" name="_ExtendedDescription">
    <vt:lpwstr/>
  </property>
  <property fmtid="{D5CDD505-2E9C-101B-9397-08002B2CF9AE}" pid="6" name="TriggerFlowInfo">
    <vt:lpwstr/>
  </property>
</Properties>
</file>